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70"/>
  </p:notesMasterIdLst>
  <p:handoutMasterIdLst>
    <p:handoutMasterId r:id="rId71"/>
  </p:handoutMasterIdLst>
  <p:sldIdLst>
    <p:sldId id="256" r:id="rId3"/>
    <p:sldId id="329" r:id="rId4"/>
    <p:sldId id="330" r:id="rId5"/>
    <p:sldId id="331" r:id="rId6"/>
    <p:sldId id="291" r:id="rId7"/>
    <p:sldId id="308" r:id="rId8"/>
    <p:sldId id="293" r:id="rId9"/>
    <p:sldId id="316" r:id="rId10"/>
    <p:sldId id="292" r:id="rId11"/>
    <p:sldId id="314" r:id="rId12"/>
    <p:sldId id="290" r:id="rId13"/>
    <p:sldId id="317" r:id="rId14"/>
    <p:sldId id="296" r:id="rId15"/>
    <p:sldId id="297" r:id="rId16"/>
    <p:sldId id="294" r:id="rId17"/>
    <p:sldId id="302" r:id="rId18"/>
    <p:sldId id="298" r:id="rId19"/>
    <p:sldId id="299" r:id="rId20"/>
    <p:sldId id="300" r:id="rId21"/>
    <p:sldId id="301" r:id="rId22"/>
    <p:sldId id="324" r:id="rId23"/>
    <p:sldId id="318" r:id="rId24"/>
    <p:sldId id="309" r:id="rId25"/>
    <p:sldId id="332" r:id="rId26"/>
    <p:sldId id="334" r:id="rId27"/>
    <p:sldId id="307" r:id="rId28"/>
    <p:sldId id="333" r:id="rId29"/>
    <p:sldId id="264" r:id="rId30"/>
    <p:sldId id="262" r:id="rId31"/>
    <p:sldId id="313" r:id="rId32"/>
    <p:sldId id="303" r:id="rId33"/>
    <p:sldId id="267" r:id="rId34"/>
    <p:sldId id="288" r:id="rId35"/>
    <p:sldId id="315" r:id="rId36"/>
    <p:sldId id="306" r:id="rId37"/>
    <p:sldId id="305" r:id="rId38"/>
    <p:sldId id="265" r:id="rId39"/>
    <p:sldId id="270" r:id="rId40"/>
    <p:sldId id="311" r:id="rId41"/>
    <p:sldId id="287" r:id="rId42"/>
    <p:sldId id="277" r:id="rId43"/>
    <p:sldId id="289" r:id="rId44"/>
    <p:sldId id="271" r:id="rId45"/>
    <p:sldId id="263" r:id="rId46"/>
    <p:sldId id="325" r:id="rId47"/>
    <p:sldId id="327" r:id="rId48"/>
    <p:sldId id="312" r:id="rId49"/>
    <p:sldId id="326" r:id="rId50"/>
    <p:sldId id="268" r:id="rId51"/>
    <p:sldId id="319" r:id="rId52"/>
    <p:sldId id="320" r:id="rId53"/>
    <p:sldId id="266" r:id="rId54"/>
    <p:sldId id="304" r:id="rId55"/>
    <p:sldId id="323" r:id="rId56"/>
    <p:sldId id="321" r:id="rId57"/>
    <p:sldId id="269" r:id="rId58"/>
    <p:sldId id="276" r:id="rId59"/>
    <p:sldId id="279" r:id="rId60"/>
    <p:sldId id="274" r:id="rId61"/>
    <p:sldId id="278" r:id="rId62"/>
    <p:sldId id="280" r:id="rId63"/>
    <p:sldId id="273" r:id="rId64"/>
    <p:sldId id="272" r:id="rId65"/>
    <p:sldId id="285" r:id="rId66"/>
    <p:sldId id="275" r:id="rId67"/>
    <p:sldId id="284" r:id="rId68"/>
    <p:sldId id="328" r:id="rId6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53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5454B-360B-4A5B-99A8-0578D5F1730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F7A51-85BD-45A5-B248-8913DF28A1D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739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767E3-9892-4E88-8ACE-D9626D53131D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B4C96-40CC-4EFB-8079-E0C1D6949E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297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aseline="0">
                <a:latin typeface="Times New Roman" panose="02020603050405020304" pitchFamily="18" charset="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dirty="0" smtClean="0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91E71-47E4-4A4E-80E6-DAC70C5A85EB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金融科技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陸裕豪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97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D86E7-EAAC-431B-BC0E-DA330EA32289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比特幣與區塊鏈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9819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41549-F729-4E88-8A67-2DD5F8C3B281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比特幣與區塊鏈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010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6376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0725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2286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1442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036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8164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3143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198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金融科技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陸裕豪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3043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3099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938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076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D53B3-FDB3-4FA8-80BF-C78A729BC936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金融科技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陸裕豪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87374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557F9-55D1-460D-8372-D4202DA9E468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金融科技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陸裕豪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783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43DFC-3A7C-4504-B086-1F2B42C0C972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金融科技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陸裕豪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44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6" name="日期版面配置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3B37B-3FEB-4DA8-9B63-93303005CFA0}" type="datetime1">
              <a:rPr lang="zh-TW" altLang="en-US" smtClean="0"/>
              <a:t>2019/9/20</a:t>
            </a:fld>
            <a:endParaRPr lang="zh-TW" altLang="en-US" dirty="0"/>
          </a:p>
        </p:txBody>
      </p:sp>
      <p:sp>
        <p:nvSpPr>
          <p:cNvPr id="7" name="頁尾版面配置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金融科技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陸裕豪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03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61EE4-707F-483F-9061-AC20E157648C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金融科技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陸裕豪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5110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DDC96-A76B-448F-A9F9-7995A444756A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比特幣與區塊鏈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5261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1625C-9109-4EA9-B063-812AFA0D0FF0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比特幣與區塊鏈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6978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標楷體" panose="03000509000000000000" pitchFamily="65" charset="-120"/>
              </a:defRPr>
            </a:lvl1pPr>
          </a:lstStyle>
          <a:p>
            <a:fld id="{FB905612-5AE3-45D7-B0E3-5B1F7D0C2CD4}" type="datetime1">
              <a:rPr lang="zh-TW" altLang="en-US" smtClean="0"/>
              <a:t>2019/9/20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</a:defRPr>
            </a:lvl1pPr>
          </a:lstStyle>
          <a:p>
            <a:r>
              <a:rPr lang="zh-TW" altLang="en-US" dirty="0" smtClean="0"/>
              <a:t>金融科技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陸裕豪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21F0DD-0BF4-4337-9F0B-D0B2EB408B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688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CE95-5C75-4D54-981A-330043CD199A}" type="datetimeFigureOut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4C2BD-CB94-42AB-AA9F-42B6F45C4C8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7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../&#35506;&#31243;&#22823;&#32177;_&#37329;&#34701;&#31185;&#25216;_&#20013;&#25991;_v1.pdf" TargetMode="External"/><Relationship Id="rId2" Type="http://schemas.openxmlformats.org/officeDocument/2006/relationships/hyperlink" Target="mailto:miguellok@ntub.edu.t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money.udn.com/money/story/5603/3329106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金融科技 課程簡介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4864608"/>
            <a:ext cx="9144000" cy="393192"/>
          </a:xfrm>
        </p:spPr>
        <p:txBody>
          <a:bodyPr>
            <a:normAutofit lnSpcReduction="10000"/>
          </a:bodyPr>
          <a:lstStyle/>
          <a:p>
            <a:r>
              <a:rPr lang="en-US" altLang="zh-TW" dirty="0" smtClean="0"/>
              <a:t>2019/9/20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042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5" y="709616"/>
            <a:ext cx="8982075" cy="543877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980" y="6165851"/>
            <a:ext cx="4505325" cy="3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33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40383" y="5537203"/>
            <a:ext cx="4613419" cy="6397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300" dirty="0"/>
              <a:t>來源</a:t>
            </a:r>
            <a:r>
              <a:rPr lang="en-US" altLang="zh-TW" sz="1300" dirty="0"/>
              <a:t>: Fintech </a:t>
            </a:r>
            <a:r>
              <a:rPr lang="en-US" altLang="zh-TW" sz="1300" dirty="0"/>
              <a:t>for Financial Inclusion: A Framework for Digital Financial Transformation (2018 Report to the Alliance for Financial Inclusion </a:t>
            </a:r>
            <a:endParaRPr lang="zh-TW" altLang="en-US" sz="13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71" y="27781"/>
            <a:ext cx="4524375" cy="6172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382" y="3"/>
            <a:ext cx="44577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48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Fintech</a:t>
            </a:r>
            <a:r>
              <a:rPr lang="zh-TW" altLang="en-US" dirty="0" smtClean="0"/>
              <a:t>的投資數量與金額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1114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335768" cy="4351339"/>
          </a:xfrm>
        </p:spPr>
        <p:txBody>
          <a:bodyPr>
            <a:noAutofit/>
          </a:bodyPr>
          <a:lstStyle/>
          <a:p>
            <a:r>
              <a:rPr lang="en-US" altLang="zh-TW" sz="2400" dirty="0"/>
              <a:t>2010</a:t>
            </a:r>
            <a:r>
              <a:rPr lang="zh-TW" altLang="en-US" sz="2400" dirty="0"/>
              <a:t>年至</a:t>
            </a:r>
            <a:r>
              <a:rPr lang="en-US" altLang="zh-TW" sz="2400" dirty="0"/>
              <a:t>2012</a:t>
            </a:r>
            <a:r>
              <a:rPr lang="zh-TW" altLang="en-US" sz="2400" dirty="0"/>
              <a:t>年全球</a:t>
            </a:r>
            <a:r>
              <a:rPr lang="en-US" altLang="zh-TW" sz="2400" dirty="0" err="1"/>
              <a:t>FinTech</a:t>
            </a:r>
            <a:r>
              <a:rPr lang="zh-TW" altLang="en-US" sz="2400" dirty="0"/>
              <a:t>投資規模平均每年只有約</a:t>
            </a:r>
            <a:r>
              <a:rPr lang="en-US" altLang="zh-TW" sz="2400" dirty="0"/>
              <a:t>60</a:t>
            </a:r>
            <a:r>
              <a:rPr lang="zh-TW" altLang="en-US" sz="2400" dirty="0"/>
              <a:t>億美元，但</a:t>
            </a:r>
            <a:r>
              <a:rPr lang="en-US" altLang="zh-TW" sz="2400" dirty="0"/>
              <a:t>2013</a:t>
            </a:r>
            <a:r>
              <a:rPr lang="zh-TW" altLang="en-US" sz="2400" dirty="0"/>
              <a:t>年開始出現爆發，</a:t>
            </a:r>
            <a:r>
              <a:rPr lang="en-US" altLang="zh-TW" sz="2400" dirty="0"/>
              <a:t>2015</a:t>
            </a:r>
            <a:r>
              <a:rPr lang="zh-TW" altLang="en-US" sz="2400" dirty="0"/>
              <a:t>年創投投資金額已成長至</a:t>
            </a:r>
            <a:r>
              <a:rPr lang="en-US" altLang="zh-TW" sz="2400" dirty="0"/>
              <a:t>470</a:t>
            </a:r>
            <a:r>
              <a:rPr lang="zh-TW" altLang="en-US" sz="2400" dirty="0"/>
              <a:t>億美元的高點，成長幅度接近</a:t>
            </a:r>
            <a:r>
              <a:rPr lang="en-US" altLang="zh-TW" sz="2400" dirty="0"/>
              <a:t>8</a:t>
            </a:r>
            <a:r>
              <a:rPr lang="zh-TW" altLang="en-US" sz="2400" dirty="0"/>
              <a:t>倍</a:t>
            </a:r>
          </a:p>
          <a:p>
            <a:endParaRPr lang="en-US" altLang="zh-TW" sz="2400" dirty="0"/>
          </a:p>
          <a:p>
            <a:r>
              <a:rPr lang="en-US" altLang="zh-TW" sz="2400" dirty="0"/>
              <a:t>2018 </a:t>
            </a:r>
            <a:r>
              <a:rPr lang="zh-TW" altLang="en-US" sz="2400" dirty="0"/>
              <a:t>年第一季創投對全球</a:t>
            </a:r>
            <a:r>
              <a:rPr lang="zh-TW" altLang="en-US" sz="2400" dirty="0"/>
              <a:t>金融</a:t>
            </a:r>
            <a:r>
              <a:rPr lang="zh-TW" altLang="en-US" sz="2400" dirty="0"/>
              <a:t>科技公司投資件數 </a:t>
            </a:r>
            <a:r>
              <a:rPr lang="en-US" altLang="zh-TW" sz="2400" dirty="0"/>
              <a:t>323 </a:t>
            </a:r>
            <a:r>
              <a:rPr lang="zh-TW" altLang="en-US" sz="2400" dirty="0"/>
              <a:t>件，再</a:t>
            </a:r>
            <a:r>
              <a:rPr lang="zh-TW" altLang="en-US" sz="2400" dirty="0"/>
              <a:t>創新</a:t>
            </a:r>
            <a:r>
              <a:rPr lang="zh-TW" altLang="en-US" sz="2400" dirty="0"/>
              <a:t>高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zh-TW" altLang="en-US" sz="2400" dirty="0"/>
              <a:t>投資</a:t>
            </a:r>
            <a:r>
              <a:rPr lang="zh-TW" altLang="en-US" sz="2400" dirty="0"/>
              <a:t>金額達 </a:t>
            </a:r>
            <a:r>
              <a:rPr lang="en-US" altLang="zh-TW" sz="2400" dirty="0"/>
              <a:t>54 </a:t>
            </a:r>
            <a:r>
              <a:rPr lang="zh-TW" altLang="en-US" sz="2400" dirty="0"/>
              <a:t>億美元</a:t>
            </a:r>
            <a:r>
              <a:rPr lang="zh-TW" altLang="en-US" sz="2400" dirty="0"/>
              <a:t>， </a:t>
            </a:r>
            <a:r>
              <a:rPr lang="zh-TW" altLang="en-US" sz="2400" dirty="0"/>
              <a:t>為歷年第三</a:t>
            </a:r>
            <a:r>
              <a:rPr lang="zh-TW" altLang="en-US" sz="2400" dirty="0"/>
              <a:t>高</a:t>
            </a:r>
            <a:endParaRPr lang="zh-TW" altLang="en-US" sz="2400" dirty="0"/>
          </a:p>
        </p:txBody>
      </p:sp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>
          <a:xfrm>
            <a:off x="8339328" y="5806442"/>
            <a:ext cx="3014472" cy="37052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Global Fintech Report Q1 2018</a:t>
            </a:r>
            <a:endParaRPr lang="zh-TW" altLang="en-US" sz="13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0276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各大洲的投資件數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9" name="內容版面配置區 7"/>
          <p:cNvSpPr txBox="1">
            <a:spLocks/>
          </p:cNvSpPr>
          <p:nvPr/>
        </p:nvSpPr>
        <p:spPr>
          <a:xfrm>
            <a:off x="7891272" y="6386515"/>
            <a:ext cx="301447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Global Fintech Report Q1 2018</a:t>
            </a:r>
            <a:endParaRPr lang="zh-TW" altLang="en-US" sz="13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74" y="1499616"/>
            <a:ext cx="9234119" cy="484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9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795" y="1477523"/>
            <a:ext cx="8741665" cy="4889943"/>
          </a:xfrm>
          <a:prstGeom prst="rect">
            <a:avLst/>
          </a:prstGeom>
        </p:spPr>
      </p:pic>
      <p:sp>
        <p:nvSpPr>
          <p:cNvPr id="8" name="內容版面配置區 7"/>
          <p:cNvSpPr txBox="1">
            <a:spLocks/>
          </p:cNvSpPr>
          <p:nvPr/>
        </p:nvSpPr>
        <p:spPr>
          <a:xfrm>
            <a:off x="7891272" y="6386515"/>
            <a:ext cx="301447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Global Fintech Report Q1 2018</a:t>
            </a:r>
            <a:endParaRPr lang="zh-TW" altLang="en-US" sz="13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456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>
          <a:xfrm>
            <a:off x="7891272" y="6386515"/>
            <a:ext cx="301447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Global Fintech Report Q1 2018</a:t>
            </a:r>
            <a:endParaRPr lang="zh-TW" altLang="en-US" sz="13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41" y="1570047"/>
            <a:ext cx="8918259" cy="466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55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>
          <a:xfrm>
            <a:off x="7891272" y="6386515"/>
            <a:ext cx="301447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Global Fintech Report Q1 2018</a:t>
            </a:r>
            <a:endParaRPr lang="zh-TW" altLang="en-US" sz="13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64" y="1408156"/>
            <a:ext cx="9192768" cy="495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504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>
          <a:xfrm>
            <a:off x="7891272" y="6386515"/>
            <a:ext cx="301447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Global Fintech Report Q1 2018</a:t>
            </a:r>
            <a:endParaRPr lang="zh-TW" altLang="en-US" sz="13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6" y="1598617"/>
            <a:ext cx="9519667" cy="469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32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各領域金融科技的投資額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>
          <a:xfrm>
            <a:off x="7891272" y="6386515"/>
            <a:ext cx="301447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Global Fintech Report Q1 2018</a:t>
            </a:r>
            <a:endParaRPr lang="zh-TW" altLang="en-US" sz="13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999460"/>
            <a:ext cx="72390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0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課程</a:t>
            </a:r>
            <a:endParaRPr lang="zh-TW" altLang="en-US" dirty="0"/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授課老師：陸裕豪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Email: </a:t>
            </a:r>
            <a:r>
              <a:rPr lang="en-US" altLang="zh-TW" dirty="0" smtClean="0">
                <a:hlinkClick r:id="rId2"/>
              </a:rPr>
              <a:t>miguellok@ntub.edu.tw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Office: </a:t>
            </a:r>
            <a:r>
              <a:rPr lang="zh-TW" altLang="en-US" dirty="0" smtClean="0"/>
              <a:t>育</a:t>
            </a:r>
            <a:r>
              <a:rPr lang="en-US" altLang="zh-TW" dirty="0" smtClean="0"/>
              <a:t>838</a:t>
            </a:r>
          </a:p>
          <a:p>
            <a:r>
              <a:rPr lang="en-US" altLang="zh-TW" dirty="0" smtClean="0"/>
              <a:t>Office hour: by appointment</a:t>
            </a:r>
          </a:p>
          <a:p>
            <a:r>
              <a:rPr lang="zh-TW" altLang="en-US" dirty="0"/>
              <a:t>課程用書與講義、預計涵蓋內容、評分標準</a:t>
            </a:r>
          </a:p>
          <a:p>
            <a:pPr lvl="1"/>
            <a:r>
              <a:rPr lang="zh-TW" altLang="en-US" dirty="0"/>
              <a:t>請參照</a:t>
            </a:r>
            <a:r>
              <a:rPr lang="zh-TW" altLang="en-US" dirty="0">
                <a:hlinkClick r:id="rId3" action="ppaction://hlinkfile"/>
              </a:rPr>
              <a:t>課程大綱</a:t>
            </a:r>
            <a:endParaRPr lang="en-US" altLang="zh-TW" dirty="0"/>
          </a:p>
          <a:p>
            <a:pPr lvl="1"/>
            <a:r>
              <a:rPr lang="zh-TW" altLang="en-US" dirty="0"/>
              <a:t>講義一般會在上課前上傳</a:t>
            </a:r>
            <a:endParaRPr lang="en-US" altLang="zh-TW" dirty="0"/>
          </a:p>
          <a:p>
            <a:r>
              <a:rPr lang="zh-TW" altLang="en-US" dirty="0"/>
              <a:t>我們開</a:t>
            </a:r>
            <a:r>
              <a:rPr lang="zh-TW" altLang="en-US" dirty="0" smtClean="0"/>
              <a:t>一個群</a:t>
            </a:r>
            <a:r>
              <a:rPr lang="zh-TW" altLang="en-US" dirty="0"/>
              <a:t>組作為討論平台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程式設計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44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8" name="內容版面配置區 7"/>
          <p:cNvSpPr txBox="1">
            <a:spLocks/>
          </p:cNvSpPr>
          <p:nvPr/>
        </p:nvSpPr>
        <p:spPr>
          <a:xfrm>
            <a:off x="7891272" y="6386515"/>
            <a:ext cx="301447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Global Fintech Report Q1 2018</a:t>
            </a:r>
            <a:endParaRPr lang="zh-TW" altLang="en-US" sz="13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12" y="2199539"/>
            <a:ext cx="6239256" cy="377477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99539"/>
            <a:ext cx="5888736" cy="375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88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Fintech</a:t>
            </a:r>
            <a:r>
              <a:rPr lang="zh-TW" altLang="en-US" dirty="0" smtClean="0"/>
              <a:t>的衝擊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PwC</a:t>
            </a:r>
            <a:r>
              <a:rPr lang="zh-TW" altLang="en-US" dirty="0" smtClean="0"/>
              <a:t>預測，在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年之前資金轉移</a:t>
            </a:r>
            <a:r>
              <a:rPr lang="en-US" altLang="zh-TW" dirty="0" smtClean="0"/>
              <a:t>(fund transfer)</a:t>
            </a:r>
            <a:r>
              <a:rPr lang="zh-TW" altLang="en-US" dirty="0" smtClean="0"/>
              <a:t>例如借貸、消費金融、支付</a:t>
            </a:r>
            <a:r>
              <a:rPr lang="en-US" altLang="zh-TW" dirty="0" smtClean="0"/>
              <a:t>(payment)</a:t>
            </a:r>
            <a:r>
              <a:rPr lang="zh-TW" altLang="en-US" dirty="0" smtClean="0"/>
              <a:t>資產和財富管理</a:t>
            </a:r>
            <a:r>
              <a:rPr lang="en-US" altLang="zh-TW" dirty="0" smtClean="0"/>
              <a:t>(asset and wealth management)</a:t>
            </a:r>
            <a:r>
              <a:rPr lang="zh-TW" altLang="en-US" dirty="0" smtClean="0"/>
              <a:t>例如投資、保險</a:t>
            </a:r>
            <a:r>
              <a:rPr lang="en-US" altLang="zh-TW" dirty="0" smtClean="0"/>
              <a:t>(insurance)</a:t>
            </a:r>
            <a:r>
              <a:rPr lang="zh-TW" altLang="en-US" dirty="0" smtClean="0"/>
              <a:t>等四項金融服務，己經被確定在瓦解的浪潮之中。第一波</a:t>
            </a:r>
            <a:r>
              <a:rPr lang="en-US" altLang="zh-TW" dirty="0"/>
              <a:t>Fintech</a:t>
            </a:r>
            <a:r>
              <a:rPr lang="zh-TW" altLang="en-US" dirty="0"/>
              <a:t>的</a:t>
            </a:r>
            <a:r>
              <a:rPr lang="zh-TW" altLang="en-US" dirty="0" smtClean="0"/>
              <a:t>衝擊已經開始瓦解資金轉移與支付，第二波瓦解浪潮正朝向財富管理以及保險衝擊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金融科技肯定會衝擊到傳統金融的一些範疇，但同時它能為金融產業提借新機會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412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52360" y="6209731"/>
            <a:ext cx="4258056" cy="3291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600" dirty="0"/>
              <a:t>來源</a:t>
            </a:r>
            <a:r>
              <a:rPr lang="en-US" altLang="zh-TW" sz="1600" dirty="0"/>
              <a:t>: http://u.camdemy.com/media/17011</a:t>
            </a:r>
            <a:endParaRPr lang="zh-TW" altLang="en-US" sz="1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dirty="0" smtClean="0"/>
              <a:t>金融科技 </a:t>
            </a:r>
            <a:r>
              <a:rPr lang="en-US" altLang="zh-TW" dirty="0" smtClean="0"/>
              <a:t>(</a:t>
            </a:r>
            <a:r>
              <a:rPr lang="zh-TW" altLang="en-US" dirty="0" smtClean="0"/>
              <a:t>陸裕豪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22</a:t>
            </a:fld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199" y="193547"/>
            <a:ext cx="87344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445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FinTech</a:t>
            </a:r>
            <a:r>
              <a:rPr lang="zh-TW" altLang="en-US" dirty="0" smtClean="0"/>
              <a:t>在中國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28016" y="1825625"/>
            <a:ext cx="5129784" cy="4351339"/>
          </a:xfrm>
        </p:spPr>
        <p:txBody>
          <a:bodyPr>
            <a:normAutofit/>
          </a:bodyPr>
          <a:lstStyle/>
          <a:p>
            <a:r>
              <a:rPr lang="zh-TW" altLang="en-US" sz="2600" dirty="0"/>
              <a:t>近年來中國大陸</a:t>
            </a:r>
            <a:r>
              <a:rPr lang="en-US" altLang="zh-TW" sz="2600" dirty="0" err="1"/>
              <a:t>FinTech</a:t>
            </a:r>
            <a:r>
              <a:rPr lang="zh-TW" altLang="en-US" sz="2600" dirty="0"/>
              <a:t>的成長速度獨佔</a:t>
            </a:r>
            <a:r>
              <a:rPr lang="zh-TW" altLang="en-US" sz="2600" dirty="0"/>
              <a:t>鰲頭</a:t>
            </a:r>
            <a:endParaRPr lang="en-US" altLang="zh-TW" sz="2600" dirty="0"/>
          </a:p>
          <a:p>
            <a:r>
              <a:rPr lang="en-US" altLang="zh-TW" sz="2600" dirty="0"/>
              <a:t>2014</a:t>
            </a:r>
            <a:r>
              <a:rPr lang="zh-TW" altLang="en-US" sz="2600" dirty="0"/>
              <a:t>年的全球前前五十大</a:t>
            </a:r>
            <a:r>
              <a:rPr lang="en-US" altLang="zh-TW" sz="2600" dirty="0" err="1"/>
              <a:t>FinTech</a:t>
            </a:r>
            <a:r>
              <a:rPr lang="zh-TW" altLang="en-US" sz="2600" dirty="0"/>
              <a:t>企業只有一家來自</a:t>
            </a:r>
            <a:r>
              <a:rPr lang="zh-TW" altLang="en-US" sz="2600" dirty="0"/>
              <a:t>中國</a:t>
            </a:r>
            <a:endParaRPr lang="en-US" altLang="zh-TW" sz="2600" dirty="0"/>
          </a:p>
          <a:p>
            <a:r>
              <a:rPr lang="zh-TW" altLang="en-US" sz="2600" dirty="0"/>
              <a:t>但</a:t>
            </a:r>
            <a:r>
              <a:rPr lang="en-US" altLang="zh-TW" sz="2600" dirty="0"/>
              <a:t>2016</a:t>
            </a:r>
            <a:r>
              <a:rPr lang="zh-TW" altLang="en-US" sz="2600" dirty="0"/>
              <a:t>前五大企業有就有四家是中國企業，前五十名有八</a:t>
            </a:r>
            <a:r>
              <a:rPr lang="zh-TW" altLang="en-US" sz="2600" dirty="0"/>
              <a:t>家來自中國</a:t>
            </a:r>
            <a:endParaRPr lang="en-US" altLang="zh-TW" sz="2600" dirty="0"/>
          </a:p>
          <a:p>
            <a:r>
              <a:rPr lang="zh-TW" altLang="en-US" sz="2600" dirty="0"/>
              <a:t>中國大陸在「行動支付」、「網路借貸」及「網路財富管理」三大</a:t>
            </a:r>
            <a:r>
              <a:rPr lang="en-US" altLang="zh-TW" sz="2600" dirty="0" err="1"/>
              <a:t>FinTech</a:t>
            </a:r>
            <a:r>
              <a:rPr lang="zh-TW" altLang="en-US" sz="2600" dirty="0"/>
              <a:t>領域領先全球</a:t>
            </a:r>
            <a:endParaRPr lang="zh-TW" altLang="en-US" sz="2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23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8572" y="1646239"/>
            <a:ext cx="6781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FinTech</a:t>
            </a:r>
            <a:r>
              <a:rPr lang="zh-TW" altLang="en-US" dirty="0" smtClean="0"/>
              <a:t>在台灣</a:t>
            </a:r>
            <a:r>
              <a:rPr lang="zh-TW" altLang="en-US" dirty="0"/>
              <a:t>發展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 smtClean="0"/>
              <a:t>金融科技產業範圍包括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大數據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雲端科技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機器學習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行動支付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自動化投資理財顧問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區塊鏈技術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生物辨識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介面設計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軟體研發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物聯網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無線通訊業務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7" name="內容版面配置區 7"/>
          <p:cNvSpPr txBox="1">
            <a:spLocks/>
          </p:cNvSpPr>
          <p:nvPr/>
        </p:nvSpPr>
        <p:spPr>
          <a:xfrm>
            <a:off x="7095744" y="5780281"/>
            <a:ext cx="374599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金融科技力</a:t>
            </a:r>
            <a:r>
              <a:rPr lang="en-US" altLang="zh-TW" sz="1300" dirty="0" smtClean="0">
                <a:solidFill>
                  <a:prstClr val="black"/>
                </a:solidFill>
              </a:rPr>
              <a:t>(</a:t>
            </a:r>
            <a:r>
              <a:rPr lang="zh-TW" altLang="en-US" sz="1300" dirty="0" smtClean="0">
                <a:solidFill>
                  <a:prstClr val="black"/>
                </a:solidFill>
              </a:rPr>
              <a:t>台灣金融研訓院編輯委員會</a:t>
            </a:r>
            <a:r>
              <a:rPr lang="en-US" altLang="zh-TW" sz="1300" dirty="0" smtClean="0">
                <a:solidFill>
                  <a:prstClr val="black"/>
                </a:solidFill>
              </a:rPr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489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25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2062"/>
            <a:ext cx="7415974" cy="61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9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FinTech</a:t>
            </a:r>
            <a:r>
              <a:rPr lang="zh-TW" altLang="en-US" dirty="0" smtClean="0"/>
              <a:t>在台灣</a:t>
            </a:r>
            <a:r>
              <a:rPr lang="zh-TW" altLang="en-US" dirty="0"/>
              <a:t>發展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2015</a:t>
            </a:r>
            <a:r>
              <a:rPr lang="zh-TW" altLang="en-US" dirty="0"/>
              <a:t>年</a:t>
            </a:r>
            <a:r>
              <a:rPr lang="en-US" altLang="zh-TW" dirty="0"/>
              <a:t>9</a:t>
            </a:r>
            <a:r>
              <a:rPr lang="zh-TW" altLang="en-US" dirty="0"/>
              <a:t>月</a:t>
            </a:r>
            <a:r>
              <a:rPr lang="en-US" altLang="zh-TW" dirty="0"/>
              <a:t>24</a:t>
            </a:r>
            <a:r>
              <a:rPr lang="zh-TW" altLang="en-US" dirty="0"/>
              <a:t>日金管會成立金融科技</a:t>
            </a:r>
            <a:r>
              <a:rPr lang="zh-TW" altLang="en-US" dirty="0" smtClean="0"/>
              <a:t>辦公室</a:t>
            </a:r>
            <a:endParaRPr lang="en-US" altLang="zh-TW" dirty="0" smtClean="0"/>
          </a:p>
          <a:p>
            <a:r>
              <a:rPr lang="en-US" altLang="zh-TW" dirty="0"/>
              <a:t>2016</a:t>
            </a:r>
            <a:r>
              <a:rPr lang="zh-TW" altLang="en-US" dirty="0"/>
              <a:t>年</a:t>
            </a:r>
            <a:r>
              <a:rPr lang="en-US" altLang="zh-TW" dirty="0"/>
              <a:t>5</a:t>
            </a:r>
            <a:r>
              <a:rPr lang="zh-TW" altLang="en-US" dirty="0"/>
              <a:t>月</a:t>
            </a:r>
            <a:r>
              <a:rPr lang="en-US" altLang="zh-TW" dirty="0"/>
              <a:t>12</a:t>
            </a:r>
            <a:r>
              <a:rPr lang="zh-TW" altLang="en-US" dirty="0"/>
              <a:t>日公布「金融科技發展策略白皮書」，全力推動</a:t>
            </a:r>
            <a:r>
              <a:rPr lang="en-US" altLang="zh-TW" dirty="0" err="1"/>
              <a:t>FinTech</a:t>
            </a:r>
            <a:r>
              <a:rPr lang="zh-TW" altLang="en-US" dirty="0"/>
              <a:t>創新</a:t>
            </a:r>
            <a:r>
              <a:rPr lang="zh-TW" altLang="en-US" dirty="0" smtClean="0"/>
              <a:t>服務</a:t>
            </a:r>
            <a:endParaRPr lang="en-US" altLang="zh-TW" dirty="0" smtClean="0"/>
          </a:p>
          <a:p>
            <a:r>
              <a:rPr lang="zh-TW" altLang="en-US" dirty="0"/>
              <a:t>近日金管會也公佈了二年以來的推動成果，金融總會募集</a:t>
            </a:r>
            <a:r>
              <a:rPr lang="en-US" altLang="zh-TW" dirty="0"/>
              <a:t>2</a:t>
            </a:r>
            <a:r>
              <a:rPr lang="zh-TW" altLang="en-US" dirty="0"/>
              <a:t>億元資金設立</a:t>
            </a:r>
            <a:r>
              <a:rPr lang="en-US" altLang="zh-TW" dirty="0" err="1"/>
              <a:t>FinTech</a:t>
            </a:r>
            <a:r>
              <a:rPr lang="zh-TW" altLang="en-US" dirty="0"/>
              <a:t>發展基金，培育出</a:t>
            </a:r>
            <a:r>
              <a:rPr lang="en-US" altLang="zh-TW" dirty="0"/>
              <a:t>25</a:t>
            </a:r>
            <a:r>
              <a:rPr lang="zh-TW" altLang="en-US" dirty="0"/>
              <a:t>家新創團隊，與大專院校課程合作人才培育及</a:t>
            </a:r>
            <a:r>
              <a:rPr lang="en-US" altLang="zh-TW" dirty="0" err="1"/>
              <a:t>FinTech</a:t>
            </a:r>
            <a:r>
              <a:rPr lang="zh-TW" altLang="en-US" dirty="0"/>
              <a:t>創新講座有超過二千人的</a:t>
            </a:r>
            <a:r>
              <a:rPr lang="zh-TW" altLang="en-US" dirty="0" smtClean="0"/>
              <a:t>參與</a:t>
            </a:r>
            <a:endParaRPr lang="en-US" altLang="zh-TW" dirty="0" smtClean="0"/>
          </a:p>
          <a:p>
            <a:r>
              <a:rPr lang="zh-TW" altLang="en-US" dirty="0"/>
              <a:t>財金公司邀集了</a:t>
            </a:r>
            <a:r>
              <a:rPr lang="en-US" altLang="zh-TW" dirty="0"/>
              <a:t>48</a:t>
            </a:r>
            <a:r>
              <a:rPr lang="zh-TW" altLang="en-US" dirty="0"/>
              <a:t>家金融機構成立「金融區塊鏈研究暨應用發展委員會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台灣</a:t>
            </a:r>
            <a:r>
              <a:rPr lang="zh-TW" altLang="en-US" dirty="0"/>
              <a:t>網路認證公司啟動</a:t>
            </a:r>
            <a:r>
              <a:rPr lang="en-US" altLang="zh-TW" dirty="0"/>
              <a:t>TWID</a:t>
            </a:r>
            <a:r>
              <a:rPr lang="zh-TW" altLang="en-US" dirty="0"/>
              <a:t>身分識別中心服務，提供網路交易安全便利的身分識別</a:t>
            </a:r>
            <a:r>
              <a:rPr lang="zh-TW" altLang="en-US" dirty="0" smtClean="0"/>
              <a:t>服務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7" name="內容版面配置區 7"/>
          <p:cNvSpPr txBox="1">
            <a:spLocks/>
          </p:cNvSpPr>
          <p:nvPr/>
        </p:nvSpPr>
        <p:spPr>
          <a:xfrm>
            <a:off x="7095744" y="5780281"/>
            <a:ext cx="374599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</a:t>
            </a:r>
            <a:r>
              <a:rPr lang="zh-TW" altLang="en-US" sz="1300" dirty="0">
                <a:solidFill>
                  <a:prstClr val="black"/>
                </a:solidFill>
              </a:rPr>
              <a:t>台灣發展</a:t>
            </a:r>
            <a:r>
              <a:rPr lang="en-US" altLang="zh-TW" sz="1300" dirty="0" err="1">
                <a:solidFill>
                  <a:prstClr val="black"/>
                </a:solidFill>
              </a:rPr>
              <a:t>FinTech</a:t>
            </a:r>
            <a:r>
              <a:rPr lang="zh-TW" altLang="en-US" sz="1300" dirty="0">
                <a:solidFill>
                  <a:prstClr val="black"/>
                </a:solidFill>
              </a:rPr>
              <a:t>的挑戰與新思維 </a:t>
            </a:r>
            <a:r>
              <a:rPr lang="en-US" altLang="zh-TW" sz="1300" dirty="0">
                <a:solidFill>
                  <a:prstClr val="black"/>
                </a:solidFill>
              </a:rPr>
              <a:t>(</a:t>
            </a:r>
            <a:r>
              <a:rPr lang="zh-TW" altLang="en-US" sz="1300" dirty="0">
                <a:solidFill>
                  <a:prstClr val="black"/>
                </a:solidFill>
              </a:rPr>
              <a:t>產業雜誌</a:t>
            </a:r>
            <a:r>
              <a:rPr lang="en-US" altLang="zh-TW" sz="1300" dirty="0">
                <a:solidFill>
                  <a:prstClr val="black"/>
                </a:solidFill>
              </a:rPr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2993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開放純網銀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監理沙</a:t>
            </a:r>
            <a:r>
              <a:rPr lang="zh-TW" altLang="en-US" dirty="0" smtClean="0"/>
              <a:t>盒</a:t>
            </a:r>
            <a:r>
              <a:rPr lang="zh-TW" altLang="en-US" dirty="0"/>
              <a:t>：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</a:t>
            </a:r>
            <a:r>
              <a:rPr lang="en-US" altLang="zh-TW" dirty="0" smtClean="0"/>
              <a:t>4</a:t>
            </a:r>
            <a:r>
              <a:rPr lang="zh-TW" altLang="en-US" dirty="0" smtClean="0"/>
              <a:t>月完成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金融科技發展與創新實驗條例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開放</a:t>
            </a:r>
            <a:r>
              <a:rPr lang="zh-TW" altLang="en-US" dirty="0"/>
              <a:t>純網</a:t>
            </a:r>
            <a:r>
              <a:rPr lang="zh-TW" altLang="en-US" dirty="0" smtClean="0"/>
              <a:t>銀</a:t>
            </a:r>
            <a:r>
              <a:rPr lang="zh-TW" altLang="en-US" dirty="0"/>
              <a:t>：</a:t>
            </a:r>
            <a:r>
              <a:rPr lang="en-US" altLang="zh-TW" dirty="0" smtClean="0"/>
              <a:t>2019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 smtClean="0"/>
              <a:t>月</a:t>
            </a:r>
            <a:r>
              <a:rPr lang="en-US" altLang="zh-TW" dirty="0" smtClean="0"/>
              <a:t>30</a:t>
            </a:r>
            <a:r>
              <a:rPr lang="zh-TW" altLang="en-US" dirty="0" smtClean="0"/>
              <a:t>日核准將來銀行、連線</a:t>
            </a:r>
            <a:r>
              <a:rPr lang="zh-TW" altLang="en-US" smtClean="0"/>
              <a:t>銀行與樂天</a:t>
            </a:r>
            <a:r>
              <a:rPr lang="zh-TW" altLang="en-US" dirty="0" smtClean="0"/>
              <a:t>國際三家純網銀設立。</a:t>
            </a:r>
            <a:endParaRPr lang="en-US" altLang="zh-TW" dirty="0" smtClean="0"/>
          </a:p>
          <a:p>
            <a:r>
              <a:rPr lang="zh-TW" altLang="en-US" dirty="0" smtClean="0"/>
              <a:t>提高電子支付普及率：由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年底的</a:t>
            </a:r>
            <a:r>
              <a:rPr lang="en-US" altLang="zh-TW" dirty="0" smtClean="0"/>
              <a:t>38%</a:t>
            </a:r>
            <a:r>
              <a:rPr lang="zh-TW" altLang="en-US" dirty="0" smtClean="0"/>
              <a:t>提高到</a:t>
            </a:r>
            <a:r>
              <a:rPr lang="en-US" altLang="zh-TW" dirty="0" smtClean="0"/>
              <a:t>2020</a:t>
            </a:r>
            <a:r>
              <a:rPr lang="zh-TW" altLang="en-US" dirty="0" smtClean="0"/>
              <a:t>年的</a:t>
            </a:r>
            <a:r>
              <a:rPr lang="en-US" altLang="zh-TW" dirty="0" smtClean="0"/>
              <a:t>52%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金融科技創新園區：</a:t>
            </a:r>
            <a:r>
              <a:rPr lang="en-US" altLang="zh-TW" dirty="0" smtClean="0"/>
              <a:t>2018</a:t>
            </a:r>
            <a:r>
              <a:rPr lang="zh-TW" altLang="en-US" dirty="0" smtClean="0"/>
              <a:t>年</a:t>
            </a:r>
            <a:r>
              <a:rPr lang="en-US" altLang="zh-TW" dirty="0" smtClean="0"/>
              <a:t>9</a:t>
            </a:r>
            <a:r>
              <a:rPr lang="zh-TW" altLang="en-US" dirty="0" smtClean="0"/>
              <a:t>成立，目前已有</a:t>
            </a:r>
            <a:r>
              <a:rPr lang="en-US" altLang="zh-TW" dirty="0" smtClean="0"/>
              <a:t>44</a:t>
            </a:r>
            <a:r>
              <a:rPr lang="zh-TW" altLang="en-US" dirty="0" smtClean="0"/>
              <a:t>家新創團隊進駐</a:t>
            </a:r>
            <a:r>
              <a:rPr lang="zh-TW" altLang="en-US" dirty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7" name="內容版面配置區 7"/>
          <p:cNvSpPr txBox="1">
            <a:spLocks/>
          </p:cNvSpPr>
          <p:nvPr/>
        </p:nvSpPr>
        <p:spPr>
          <a:xfrm>
            <a:off x="7095744" y="5780281"/>
            <a:ext cx="374599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 smtClean="0">
                <a:solidFill>
                  <a:prstClr val="black"/>
                </a:solidFill>
              </a:rPr>
              <a:t>:</a:t>
            </a:r>
            <a:r>
              <a:rPr lang="zh-TW" altLang="en-US" sz="1300" dirty="0" smtClean="0">
                <a:solidFill>
                  <a:prstClr val="black"/>
                </a:solidFill>
              </a:rPr>
              <a:t>金融科技力</a:t>
            </a:r>
            <a:r>
              <a:rPr lang="en-US" altLang="zh-TW" sz="1300" dirty="0" smtClean="0">
                <a:solidFill>
                  <a:prstClr val="black"/>
                </a:solidFill>
              </a:rPr>
              <a:t>(</a:t>
            </a:r>
            <a:r>
              <a:rPr lang="zh-TW" altLang="en-US" sz="1300" dirty="0" smtClean="0">
                <a:solidFill>
                  <a:prstClr val="black"/>
                </a:solidFill>
              </a:rPr>
              <a:t>台灣金融研訓院編輯委員會</a:t>
            </a:r>
            <a:r>
              <a:rPr lang="en-US" altLang="zh-TW" sz="1300" dirty="0" smtClean="0">
                <a:solidFill>
                  <a:prstClr val="black"/>
                </a:solidFill>
              </a:rPr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4810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4951" y="365127"/>
            <a:ext cx="11391253" cy="1325563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監理沙盒第</a:t>
            </a:r>
            <a:r>
              <a:rPr lang="en-US" altLang="zh-TW" dirty="0"/>
              <a:t>1</a:t>
            </a:r>
            <a:r>
              <a:rPr lang="zh-TW" altLang="en-US" dirty="0"/>
              <a:t>案 透過電信繳費資料找非銀行端客戶</a:t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金管會宣布核准「金融監理沙盒（金融科技創新實驗）」第</a:t>
            </a:r>
            <a:r>
              <a:rPr lang="en-US" altLang="zh-TW" dirty="0"/>
              <a:t>1</a:t>
            </a:r>
            <a:r>
              <a:rPr lang="zh-TW" altLang="en-US" dirty="0"/>
              <a:t>案，凱基銀行與中華電信「運用電信行動身分認證辦理普惠金融業務金融科技創新實驗」案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本案規劃在</a:t>
            </a:r>
            <a:r>
              <a:rPr lang="en-US" altLang="zh-TW" dirty="0"/>
              <a:t>1</a:t>
            </a:r>
            <a:r>
              <a:rPr lang="zh-TW" altLang="en-US" dirty="0"/>
              <a:t>年內，透過中華電信繳交電信費資料，找到</a:t>
            </a:r>
            <a:r>
              <a:rPr lang="en-US" altLang="zh-TW" dirty="0" smtClean="0"/>
              <a:t>4,000</a:t>
            </a:r>
            <a:r>
              <a:rPr lang="zh-TW" altLang="en-US" dirty="0"/>
              <a:t>名客戶（以開發金及子公司客戶和員工，中華電信客戶及員工為主）；並提供這些人線上辦卡或申辦信貸，信貸最高</a:t>
            </a:r>
            <a:r>
              <a:rPr lang="en-US" altLang="zh-TW" dirty="0"/>
              <a:t>50</a:t>
            </a:r>
            <a:r>
              <a:rPr lang="zh-TW" altLang="en-US" dirty="0"/>
              <a:t>萬、卡片信用額度最高</a:t>
            </a:r>
            <a:r>
              <a:rPr lang="en-US" altLang="zh-TW" dirty="0"/>
              <a:t>25</a:t>
            </a:r>
            <a:r>
              <a:rPr lang="zh-TW" altLang="en-US" dirty="0"/>
              <a:t>萬元，總放款曝險額度</a:t>
            </a:r>
            <a:r>
              <a:rPr lang="en-US" altLang="zh-TW" dirty="0"/>
              <a:t>2</a:t>
            </a:r>
            <a:r>
              <a:rPr lang="zh-TW" altLang="en-US" dirty="0"/>
              <a:t>億，但申請到</a:t>
            </a:r>
            <a:r>
              <a:rPr lang="en-US" altLang="zh-TW" dirty="0"/>
              <a:t>1.6</a:t>
            </a:r>
            <a:r>
              <a:rPr lang="zh-TW" altLang="en-US" dirty="0"/>
              <a:t>億規模時，停止受理新件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7904140" y="5920356"/>
            <a:ext cx="3602063" cy="40900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來源：聯合新聞網</a:t>
            </a:r>
            <a:r>
              <a:rPr lang="en-US" altLang="zh-TW" dirty="0"/>
              <a:t>2018-9-18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168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銀行</a:t>
            </a:r>
            <a:r>
              <a:rPr lang="en-US" altLang="zh-TW" dirty="0" smtClean="0"/>
              <a:t>3.0 (Bank 3.0)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Bank 3.0</a:t>
            </a:r>
            <a:r>
              <a:rPr lang="zh-TW" altLang="en-US" dirty="0" smtClean="0"/>
              <a:t>：互聯</a:t>
            </a:r>
            <a:r>
              <a:rPr lang="zh-TW" altLang="en-US" dirty="0"/>
              <a:t>網金融</a:t>
            </a:r>
            <a:endParaRPr lang="en-US" altLang="zh-TW" dirty="0" smtClean="0"/>
          </a:p>
          <a:p>
            <a:r>
              <a:rPr lang="zh-TW" altLang="en-US" dirty="0" smtClean="0"/>
              <a:t>傳統銀行業從實體通路轉移至以互聯網的方式來服務客戶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3" y="3243263"/>
            <a:ext cx="76866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44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上課方式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面授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課</a:t>
            </a:r>
            <a:r>
              <a:rPr lang="zh-TW" altLang="en-US" dirty="0" smtClean="0"/>
              <a:t>程上如有問題，請讓我</a:t>
            </a:r>
            <a:r>
              <a:rPr lang="zh-TW" altLang="en-US" dirty="0" smtClean="0"/>
              <a:t>知道</a:t>
            </a:r>
            <a:endParaRPr lang="en-US" altLang="zh-TW" dirty="0" smtClean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程式設計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641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利用科技提供更好更便利的金融服務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30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8" y="2730629"/>
            <a:ext cx="8258175" cy="33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036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理財科技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2018</a:t>
            </a:r>
            <a:r>
              <a:rPr lang="zh-TW" altLang="en-US" dirty="0" smtClean="0"/>
              <a:t>年</a:t>
            </a:r>
            <a:r>
              <a:rPr lang="zh-TW" altLang="en-US" dirty="0"/>
              <a:t>第一季投資件數、金額都創近 </a:t>
            </a:r>
            <a:r>
              <a:rPr lang="en-US" altLang="zh-TW" dirty="0"/>
              <a:t>5 </a:t>
            </a:r>
            <a:r>
              <a:rPr lang="zh-TW" altLang="en-US" dirty="0"/>
              <a:t>季新</a:t>
            </a:r>
            <a:r>
              <a:rPr lang="zh-TW" altLang="en-US" dirty="0" smtClean="0"/>
              <a:t>高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其中</a:t>
            </a:r>
            <a:r>
              <a:rPr lang="zh-TW" altLang="en-US" dirty="0"/>
              <a:t>以 </a:t>
            </a:r>
            <a:r>
              <a:rPr lang="en-US" altLang="zh-TW" dirty="0" err="1"/>
              <a:t>wealthfront</a:t>
            </a:r>
            <a:r>
              <a:rPr lang="zh-TW" altLang="en-US" dirty="0"/>
              <a:t>、</a:t>
            </a:r>
            <a:r>
              <a:rPr lang="en-US" altLang="zh-TW" dirty="0"/>
              <a:t>STASH </a:t>
            </a:r>
            <a:r>
              <a:rPr lang="zh-TW" altLang="en-US" dirty="0"/>
              <a:t>等的理財機器人最受投資人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7" name="內容版面配置區 7"/>
          <p:cNvSpPr txBox="1">
            <a:spLocks/>
          </p:cNvSpPr>
          <p:nvPr/>
        </p:nvSpPr>
        <p:spPr>
          <a:xfrm>
            <a:off x="5586984" y="5780281"/>
            <a:ext cx="525475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</a:t>
            </a:r>
            <a:r>
              <a:rPr lang="zh-TW" altLang="en-US" sz="1400" dirty="0"/>
              <a:t>解析 </a:t>
            </a:r>
            <a:r>
              <a:rPr lang="en-US" altLang="zh-TW" sz="1400" dirty="0"/>
              <a:t>2018 </a:t>
            </a:r>
            <a:r>
              <a:rPr lang="zh-TW" altLang="en-US" sz="1400" dirty="0"/>
              <a:t>年第一季全 球金融科技投資</a:t>
            </a:r>
            <a:r>
              <a:rPr lang="zh-TW" altLang="en-US" sz="1400" dirty="0"/>
              <a:t>趨勢</a:t>
            </a:r>
            <a:r>
              <a:rPr lang="en-US" altLang="zh-TW" sz="1400" dirty="0"/>
              <a:t>,</a:t>
            </a:r>
            <a:r>
              <a:rPr lang="zh-TW" altLang="en-US" sz="1400" dirty="0"/>
              <a:t>台灣經濟研究院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254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機器人理專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829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795463"/>
            <a:ext cx="8763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台新</a:t>
            </a:r>
            <a:r>
              <a:rPr lang="en-US" altLang="zh-TW" dirty="0" err="1" smtClean="0"/>
              <a:t>Richart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72200" y="5075238"/>
            <a:ext cx="5181600" cy="114458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600" dirty="0"/>
              <a:t>來源</a:t>
            </a:r>
            <a:r>
              <a:rPr lang="en-US" altLang="zh-TW" sz="1600" dirty="0"/>
              <a:t>:</a:t>
            </a:r>
          </a:p>
          <a:p>
            <a:pPr marL="0" indent="0">
              <a:buNone/>
            </a:pPr>
            <a:r>
              <a:rPr lang="en-US" altLang="zh-TW" sz="1600" dirty="0"/>
              <a:t>http</a:t>
            </a:r>
            <a:r>
              <a:rPr lang="en-US" altLang="zh-TW" sz="1600" dirty="0"/>
              <a:t>://money.udn.com/money/story/9740/1665794-</a:t>
            </a:r>
            <a:r>
              <a:rPr lang="zh-TW" altLang="en-US" sz="1600" dirty="0"/>
              <a:t>落實</a:t>
            </a:r>
            <a:r>
              <a:rPr lang="en-US" altLang="zh-TW" sz="1600" dirty="0" err="1"/>
              <a:t>FinTech</a:t>
            </a:r>
            <a:r>
              <a:rPr lang="en-US" altLang="zh-TW" sz="1600" dirty="0"/>
              <a:t>-</a:t>
            </a:r>
            <a:r>
              <a:rPr lang="zh-TW" altLang="en-US" sz="1600" dirty="0"/>
              <a:t>台新金把銀行變手</a:t>
            </a:r>
            <a:r>
              <a:rPr lang="zh-TW" altLang="en-US" sz="1600" dirty="0"/>
              <a:t>遊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/>
              <a:t>https</a:t>
            </a:r>
            <a:r>
              <a:rPr lang="en-US" altLang="zh-TW" sz="1600" dirty="0"/>
              <a:t>://richart.tw/TSDIB_RichartWeb/RC00/RC000000 </a:t>
            </a:r>
            <a:endParaRPr lang="zh-TW" altLang="en-US" sz="1600" dirty="0"/>
          </a:p>
        </p:txBody>
      </p:sp>
      <p:sp>
        <p:nvSpPr>
          <p:cNvPr id="10" name="內容版面配置區 9"/>
          <p:cNvSpPr>
            <a:spLocks noGrp="1"/>
          </p:cNvSpPr>
          <p:nvPr>
            <p:ph sz="half" idx="2"/>
          </p:nvPr>
        </p:nvSpPr>
        <p:spPr>
          <a:xfrm>
            <a:off x="310897" y="1936749"/>
            <a:ext cx="4623244" cy="4351339"/>
          </a:xfrm>
        </p:spPr>
        <p:txBody>
          <a:bodyPr/>
          <a:lstStyle/>
          <a:p>
            <a:r>
              <a:rPr lang="zh-TW" altLang="en-US" dirty="0" smtClean="0"/>
              <a:t>結合儲蓄、投資與支付功能</a:t>
            </a:r>
            <a:endParaRPr lang="en-US" altLang="zh-TW" dirty="0" smtClean="0"/>
          </a:p>
          <a:p>
            <a:r>
              <a:rPr lang="zh-TW" altLang="en-US" dirty="0"/>
              <a:t>只要知道</a:t>
            </a:r>
            <a:r>
              <a:rPr lang="zh-TW" altLang="en-US" dirty="0" smtClean="0"/>
              <a:t>朋友</a:t>
            </a:r>
            <a:r>
              <a:rPr lang="zh-TW" altLang="en-US" dirty="0"/>
              <a:t>的手機號碼、</a:t>
            </a:r>
            <a:r>
              <a:rPr lang="en-US" altLang="zh-TW" dirty="0"/>
              <a:t>e-mail </a:t>
            </a:r>
            <a:r>
              <a:rPr lang="zh-TW" altLang="en-US" dirty="0"/>
              <a:t>即可透過</a:t>
            </a:r>
            <a:r>
              <a:rPr lang="en-US" altLang="zh-TW" dirty="0" err="1"/>
              <a:t>Richart</a:t>
            </a:r>
            <a:r>
              <a:rPr lang="en-US" altLang="zh-TW" dirty="0"/>
              <a:t> APP </a:t>
            </a:r>
            <a:r>
              <a:rPr lang="zh-TW" altLang="en-US" dirty="0"/>
              <a:t>跨行轉帳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34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44" y="1962151"/>
            <a:ext cx="7115175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72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金融監理科技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投資</a:t>
            </a:r>
            <a:r>
              <a:rPr lang="zh-TW" altLang="en-US" dirty="0" smtClean="0"/>
              <a:t>件數</a:t>
            </a:r>
            <a:r>
              <a:rPr lang="zh-TW" altLang="en-US" dirty="0"/>
              <a:t>與投資金額於 </a:t>
            </a:r>
            <a:r>
              <a:rPr lang="en-US" altLang="zh-TW" dirty="0"/>
              <a:t>2018 </a:t>
            </a:r>
            <a:r>
              <a:rPr lang="zh-TW" altLang="en-US" dirty="0"/>
              <a:t>年第一季創近 </a:t>
            </a:r>
            <a:r>
              <a:rPr lang="en-US" altLang="zh-TW" dirty="0"/>
              <a:t>5 </a:t>
            </a:r>
            <a:r>
              <a:rPr lang="zh-TW" altLang="en-US" dirty="0"/>
              <a:t>季新高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受到</a:t>
            </a:r>
            <a:r>
              <a:rPr lang="zh-TW" altLang="en-US" dirty="0"/>
              <a:t>歐盟 </a:t>
            </a:r>
            <a:r>
              <a:rPr lang="en-US" altLang="zh-TW" dirty="0"/>
              <a:t>2018 </a:t>
            </a:r>
            <a:r>
              <a:rPr lang="zh-TW" altLang="en-US" dirty="0"/>
              <a:t>年數項重大金融監理法規上路</a:t>
            </a:r>
            <a:r>
              <a:rPr lang="zh-TW" altLang="en-US" dirty="0" smtClean="0"/>
              <a:t>影響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包括 </a:t>
            </a:r>
            <a:r>
              <a:rPr lang="en-US" altLang="zh-TW" dirty="0"/>
              <a:t>1 </a:t>
            </a:r>
            <a:r>
              <a:rPr lang="zh-TW" altLang="en-US" dirty="0"/>
              <a:t>月 </a:t>
            </a:r>
            <a:r>
              <a:rPr lang="en-US" altLang="zh-TW" dirty="0"/>
              <a:t>3 </a:t>
            </a:r>
            <a:r>
              <a:rPr lang="zh-TW" altLang="en-US" dirty="0"/>
              <a:t>日上 路的第二次金融商品市場指令</a:t>
            </a:r>
            <a:r>
              <a:rPr lang="en-US" altLang="zh-TW" dirty="0"/>
              <a:t>(MiFID II)</a:t>
            </a:r>
            <a:r>
              <a:rPr lang="zh-TW" altLang="en-US" dirty="0"/>
              <a:t>與 </a:t>
            </a:r>
            <a:r>
              <a:rPr lang="en-US" altLang="zh-TW" dirty="0"/>
              <a:t>600/2014 </a:t>
            </a:r>
            <a:r>
              <a:rPr lang="zh-TW" altLang="en-US" dirty="0"/>
              <a:t>號法規 </a:t>
            </a:r>
            <a:r>
              <a:rPr lang="en-US" altLang="zh-TW" dirty="0" err="1"/>
              <a:t>MiFIR</a:t>
            </a:r>
            <a:r>
              <a:rPr lang="en-US" altLang="zh-TW" dirty="0"/>
              <a:t> </a:t>
            </a:r>
            <a:r>
              <a:rPr lang="zh-TW" altLang="en-US" dirty="0"/>
              <a:t>交易</a:t>
            </a:r>
            <a:r>
              <a:rPr lang="zh-TW" altLang="en-US" dirty="0" smtClean="0"/>
              <a:t>報告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 </a:t>
            </a:r>
            <a:r>
              <a:rPr lang="zh-TW" altLang="en-US" dirty="0"/>
              <a:t>月 </a:t>
            </a:r>
            <a:r>
              <a:rPr lang="en-US" altLang="zh-TW" dirty="0"/>
              <a:t>12 </a:t>
            </a:r>
            <a:r>
              <a:rPr lang="zh-TW" altLang="en-US" dirty="0"/>
              <a:t>日的新支 付服務指令 </a:t>
            </a:r>
            <a:r>
              <a:rPr lang="en-US" altLang="zh-TW" dirty="0" smtClean="0"/>
              <a:t>PSD2</a:t>
            </a:r>
          </a:p>
          <a:p>
            <a:pPr lvl="1"/>
            <a:r>
              <a:rPr lang="en-US" altLang="zh-TW" dirty="0" smtClean="0"/>
              <a:t>5 </a:t>
            </a:r>
            <a:r>
              <a:rPr lang="zh-TW" altLang="en-US" dirty="0"/>
              <a:t>月 </a:t>
            </a:r>
            <a:r>
              <a:rPr lang="en-US" altLang="zh-TW" dirty="0"/>
              <a:t>25 </a:t>
            </a:r>
            <a:r>
              <a:rPr lang="zh-TW" altLang="en-US" dirty="0"/>
              <a:t>日即將上路之個資法（</a:t>
            </a:r>
            <a:r>
              <a:rPr lang="en-US" altLang="zh-TW" dirty="0"/>
              <a:t>GDPR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7" name="內容版面配置區 7"/>
          <p:cNvSpPr txBox="1">
            <a:spLocks/>
          </p:cNvSpPr>
          <p:nvPr/>
        </p:nvSpPr>
        <p:spPr>
          <a:xfrm>
            <a:off x="5586984" y="5780281"/>
            <a:ext cx="525475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</a:t>
            </a:r>
            <a:r>
              <a:rPr lang="zh-TW" altLang="en-US" sz="1400" dirty="0"/>
              <a:t>解析 </a:t>
            </a:r>
            <a:r>
              <a:rPr lang="en-US" altLang="zh-TW" sz="1400" dirty="0"/>
              <a:t>2018 </a:t>
            </a:r>
            <a:r>
              <a:rPr lang="zh-TW" altLang="en-US" sz="1400" dirty="0"/>
              <a:t>年第一季全 球金融科技投資</a:t>
            </a:r>
            <a:r>
              <a:rPr lang="zh-TW" altLang="en-US" sz="1400" dirty="0"/>
              <a:t>趨勢</a:t>
            </a:r>
            <a:r>
              <a:rPr lang="en-US" altLang="zh-TW" sz="1400" dirty="0"/>
              <a:t>,</a:t>
            </a:r>
            <a:r>
              <a:rPr lang="zh-TW" altLang="en-US" sz="1400" dirty="0"/>
              <a:t>台灣經濟研究院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9061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金融監理科技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相對成熟的中後期金融監理科技公司尤其受</a:t>
            </a:r>
            <a:r>
              <a:rPr lang="zh-TW" altLang="en-US" dirty="0" smtClean="0"/>
              <a:t>青睞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荷蘭</a:t>
            </a:r>
            <a:r>
              <a:rPr lang="zh-TW" altLang="en-US" dirty="0"/>
              <a:t>銀行</a:t>
            </a:r>
            <a:r>
              <a:rPr lang="en-US" altLang="zh-TW" dirty="0"/>
              <a:t>(ABN AMRO)</a:t>
            </a:r>
            <a:r>
              <a:rPr lang="zh-TW" altLang="en-US" dirty="0" smtClean="0"/>
              <a:t>投資行為</a:t>
            </a:r>
            <a:r>
              <a:rPr lang="zh-TW" altLang="en-US" dirty="0"/>
              <a:t>追蹤公司 </a:t>
            </a:r>
            <a:r>
              <a:rPr lang="en-US" altLang="zh-TW" dirty="0" err="1"/>
              <a:t>BehavioSec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B </a:t>
            </a:r>
            <a:r>
              <a:rPr lang="zh-TW" altLang="en-US" dirty="0"/>
              <a:t>輪募資</a:t>
            </a:r>
            <a:r>
              <a:rPr lang="en-US" altLang="zh-TW" dirty="0"/>
              <a:t>( 1,750 </a:t>
            </a:r>
            <a:r>
              <a:rPr lang="zh-TW" altLang="en-US" dirty="0"/>
              <a:t>萬美元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美國</a:t>
            </a:r>
            <a:r>
              <a:rPr lang="zh-TW" altLang="en-US" dirty="0"/>
              <a:t>運通投資反洗錢技術公司 </a:t>
            </a:r>
            <a:r>
              <a:rPr lang="en-US" altLang="zh-TW" dirty="0" err="1"/>
              <a:t>EverComLiant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B </a:t>
            </a:r>
            <a:r>
              <a:rPr lang="zh-TW" altLang="en-US" dirty="0"/>
              <a:t>輪募</a:t>
            </a:r>
            <a:r>
              <a:rPr lang="zh-TW" altLang="en-US" dirty="0" smtClean="0"/>
              <a:t>資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富</a:t>
            </a:r>
            <a:r>
              <a:rPr lang="zh-TW" altLang="en-US" dirty="0"/>
              <a:t>國銀行</a:t>
            </a:r>
            <a:r>
              <a:rPr lang="en-US" altLang="zh-TW" dirty="0"/>
              <a:t>(WELLS FARGO)</a:t>
            </a:r>
            <a:r>
              <a:rPr lang="zh-TW" altLang="en-US" dirty="0"/>
              <a:t>投資稅務公司 </a:t>
            </a:r>
            <a:r>
              <a:rPr lang="en-US" altLang="zh-TW" dirty="0"/>
              <a:t>canopy </a:t>
            </a:r>
            <a:r>
              <a:rPr lang="zh-TW" altLang="en-US" dirty="0"/>
              <a:t>的 </a:t>
            </a:r>
            <a:r>
              <a:rPr lang="en-US" altLang="zh-TW" dirty="0"/>
              <a:t>C </a:t>
            </a:r>
            <a:r>
              <a:rPr lang="zh-TW" altLang="en-US" dirty="0"/>
              <a:t>輪募資</a:t>
            </a:r>
            <a:r>
              <a:rPr lang="en-US" altLang="zh-TW" dirty="0"/>
              <a:t>(3,000 </a:t>
            </a:r>
            <a:r>
              <a:rPr lang="zh-TW" altLang="en-US" dirty="0"/>
              <a:t>萬美元</a:t>
            </a:r>
            <a:r>
              <a:rPr lang="en-US" altLang="zh-TW" dirty="0"/>
              <a:t>)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高</a:t>
            </a:r>
            <a:r>
              <a:rPr lang="zh-TW" altLang="en-US" dirty="0"/>
              <a:t>盛</a:t>
            </a:r>
            <a:r>
              <a:rPr lang="zh-TW" altLang="en-US" dirty="0" smtClean="0"/>
              <a:t>、法國</a:t>
            </a:r>
            <a:r>
              <a:rPr lang="zh-TW" altLang="en-US" dirty="0"/>
              <a:t>巴黎銀行與巴克萊銀行都參與數據風險管理公司 </a:t>
            </a:r>
            <a:r>
              <a:rPr lang="en-US" altLang="zh-TW" dirty="0"/>
              <a:t>Digital Reasoning D </a:t>
            </a:r>
            <a:r>
              <a:rPr lang="zh-TW" altLang="en-US" dirty="0"/>
              <a:t>輪募 資</a:t>
            </a:r>
            <a:r>
              <a:rPr lang="en-US" altLang="zh-TW" dirty="0"/>
              <a:t>(3,000 </a:t>
            </a:r>
            <a:r>
              <a:rPr lang="zh-TW" altLang="en-US" dirty="0"/>
              <a:t>萬美元</a:t>
            </a:r>
            <a:r>
              <a:rPr lang="en-US" altLang="zh-TW" dirty="0"/>
              <a:t>)</a:t>
            </a:r>
            <a:r>
              <a:rPr lang="zh-TW" altLang="en-US" dirty="0" smtClean="0"/>
              <a:t>。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7" name="內容版面配置區 7"/>
          <p:cNvSpPr txBox="1">
            <a:spLocks/>
          </p:cNvSpPr>
          <p:nvPr/>
        </p:nvSpPr>
        <p:spPr>
          <a:xfrm>
            <a:off x="5586984" y="5780281"/>
            <a:ext cx="525475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</a:t>
            </a:r>
            <a:r>
              <a:rPr lang="zh-TW" altLang="en-US" sz="1400" dirty="0"/>
              <a:t>解析 </a:t>
            </a:r>
            <a:r>
              <a:rPr lang="en-US" altLang="zh-TW" sz="1400" dirty="0"/>
              <a:t>2018 </a:t>
            </a:r>
            <a:r>
              <a:rPr lang="zh-TW" altLang="en-US" sz="1400" dirty="0"/>
              <a:t>年第一季全 球金融科技投資</a:t>
            </a:r>
            <a:r>
              <a:rPr lang="zh-TW" altLang="en-US" sz="1400" dirty="0"/>
              <a:t>趨勢</a:t>
            </a:r>
            <a:r>
              <a:rPr lang="en-US" altLang="zh-TW" sz="1400" dirty="0"/>
              <a:t>,</a:t>
            </a:r>
            <a:r>
              <a:rPr lang="zh-TW" altLang="en-US" sz="1400" dirty="0"/>
              <a:t>台灣經濟研究院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952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支付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06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38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8" y="1590677"/>
            <a:ext cx="8591551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1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台灣的支付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03" y="1572419"/>
            <a:ext cx="9029700" cy="48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評分標準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(</a:t>
            </a:r>
            <a:r>
              <a:rPr lang="zh-TW" altLang="en-US" dirty="0" smtClean="0"/>
              <a:t>暫定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zh-TW" altLang="en-US" dirty="0"/>
              <a:t>上課表現</a:t>
            </a:r>
            <a:r>
              <a:rPr lang="en-US" altLang="zh-TW" dirty="0" smtClean="0"/>
              <a:t>: </a:t>
            </a:r>
            <a:r>
              <a:rPr lang="en-US" altLang="zh-TW" dirty="0" smtClean="0"/>
              <a:t>20</a:t>
            </a:r>
            <a:r>
              <a:rPr lang="en-US" altLang="zh-TW" dirty="0" smtClean="0"/>
              <a:t>%</a:t>
            </a:r>
            <a:endParaRPr lang="en-US" altLang="zh-TW" dirty="0"/>
          </a:p>
          <a:p>
            <a:r>
              <a:rPr lang="zh-TW" altLang="en-US" dirty="0"/>
              <a:t>期中實作報告</a:t>
            </a:r>
            <a:r>
              <a:rPr lang="en-US" altLang="zh-TW" dirty="0" smtClean="0"/>
              <a:t>: 30%</a:t>
            </a:r>
            <a:endParaRPr lang="en-US" altLang="zh-TW" dirty="0"/>
          </a:p>
          <a:p>
            <a:r>
              <a:rPr lang="zh-TW" altLang="en-US" dirty="0"/>
              <a:t>期末實作報告</a:t>
            </a:r>
            <a:r>
              <a:rPr lang="en-US" altLang="zh-TW" dirty="0" smtClean="0"/>
              <a:t>: </a:t>
            </a:r>
            <a:r>
              <a:rPr lang="en-US" altLang="zh-TW" dirty="0" smtClean="0"/>
              <a:t>50</a:t>
            </a:r>
            <a:r>
              <a:rPr lang="en-US" altLang="zh-TW" dirty="0" smtClean="0"/>
              <a:t>%</a:t>
            </a:r>
          </a:p>
          <a:p>
            <a:endParaRPr lang="en-US" altLang="zh-TW" dirty="0"/>
          </a:p>
          <a:p>
            <a:r>
              <a:rPr lang="zh-TW" altLang="en-US" dirty="0" smtClean="0"/>
              <a:t>抄襲以</a:t>
            </a:r>
            <a:r>
              <a:rPr lang="zh-TW" altLang="en-US" b="1" dirty="0" smtClean="0">
                <a:solidFill>
                  <a:srgbClr val="FF0000"/>
                </a:solidFill>
              </a:rPr>
              <a:t>零分</a:t>
            </a:r>
            <a:r>
              <a:rPr lang="zh-TW" altLang="en-US" dirty="0" smtClean="0"/>
              <a:t>計算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pPr/>
              <a:t>2019/9/20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資料科學概論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6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行動支付 </a:t>
            </a:r>
            <a:r>
              <a:rPr lang="en-US" altLang="zh-TW" dirty="0" smtClean="0"/>
              <a:t>vs</a:t>
            </a:r>
            <a:r>
              <a:rPr lang="zh-TW" altLang="en-US" dirty="0"/>
              <a:t>第三方</a:t>
            </a:r>
            <a:r>
              <a:rPr lang="zh-TW" altLang="en-US" dirty="0" smtClean="0"/>
              <a:t>支付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第三方支付</a:t>
            </a:r>
            <a:endParaRPr lang="en-US" altLang="zh-TW" dirty="0"/>
          </a:p>
          <a:p>
            <a:r>
              <a:rPr lang="zh-TW" altLang="en-US" dirty="0"/>
              <a:t>模式其來已久，目的也很簡單，就是想當一個稱職的收單機構，解決兩造交易間的信任基礎，以及交易過程的效率。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行動支付</a:t>
            </a:r>
            <a:endParaRPr lang="en-US" altLang="zh-TW" dirty="0"/>
          </a:p>
          <a:p>
            <a:r>
              <a:rPr lang="zh-TW" altLang="en-US" dirty="0"/>
              <a:t>只要能以手機、穿戴式裝置等行動裝置支付的電子錢包，都算是行動支付。</a:t>
            </a:r>
            <a:endParaRPr lang="en-US" altLang="zh-TW" dirty="0"/>
          </a:p>
          <a:p>
            <a:r>
              <a:rPr lang="en-US" altLang="zh-TW" dirty="0"/>
              <a:t>Apple Pay </a:t>
            </a:r>
            <a:r>
              <a:rPr lang="zh-TW" altLang="en-US" dirty="0"/>
              <a:t>就是一種行動支付，但不是第三方支付。確切來說，</a:t>
            </a:r>
            <a:r>
              <a:rPr lang="en-US" altLang="zh-TW" dirty="0"/>
              <a:t>Apple Pay </a:t>
            </a:r>
            <a:r>
              <a:rPr lang="zh-TW" altLang="en-US" dirty="0"/>
              <a:t>只是一種信用卡的數位載具而已。</a:t>
            </a:r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553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台灣的第三方支付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銀行可拿到一批手機用戶的資料，以</a:t>
            </a:r>
            <a:r>
              <a:rPr lang="en-US" altLang="zh-TW" dirty="0" smtClean="0"/>
              <a:t>Apple Pay</a:t>
            </a:r>
            <a:r>
              <a:rPr lang="zh-TW" altLang="en-US" dirty="0" smtClean="0"/>
              <a:t>為例，銀行會拿到</a:t>
            </a:r>
            <a:r>
              <a:rPr lang="en-US" altLang="zh-TW" dirty="0" smtClean="0"/>
              <a:t>iTunes</a:t>
            </a:r>
            <a:r>
              <a:rPr lang="zh-TW" altLang="en-US" dirty="0" smtClean="0"/>
              <a:t>和</a:t>
            </a:r>
            <a:r>
              <a:rPr lang="en-US" altLang="zh-TW" dirty="0" smtClean="0"/>
              <a:t>App Store</a:t>
            </a:r>
            <a:r>
              <a:rPr lang="zh-TW" altLang="en-US" dirty="0" smtClean="0"/>
              <a:t>的活動頻率、以及使用手機款式</a:t>
            </a:r>
            <a:endParaRPr lang="en-US" altLang="zh-TW" dirty="0" smtClean="0"/>
          </a:p>
          <a:p>
            <a:r>
              <a:rPr lang="zh-TW" altLang="en-US" dirty="0" smtClean="0"/>
              <a:t>這種新的</a:t>
            </a:r>
            <a:r>
              <a:rPr lang="en-US" altLang="zh-TW" dirty="0" smtClean="0"/>
              <a:t>Tokenization</a:t>
            </a:r>
            <a:r>
              <a:rPr lang="zh-TW" altLang="en-US" dirty="0" smtClean="0"/>
              <a:t>技術如果能普及，也能幫助銀行杜絕網路盜刷與偽卡問題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41</a:t>
            </a:fld>
            <a:endParaRPr lang="zh-TW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016411"/>
              </p:ext>
            </p:extLst>
          </p:nvPr>
        </p:nvGraphicFramePr>
        <p:xfrm>
          <a:off x="4511042" y="3694431"/>
          <a:ext cx="4648458" cy="244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285">
                  <a:extLst>
                    <a:ext uri="{9D8B030D-6E8A-4147-A177-3AD203B41FA5}">
                      <a16:colId xmlns:a16="http://schemas.microsoft.com/office/drawing/2014/main" val="814699548"/>
                    </a:ext>
                  </a:extLst>
                </a:gridCol>
                <a:gridCol w="2991173">
                  <a:extLst>
                    <a:ext uri="{9D8B030D-6E8A-4147-A177-3AD203B41FA5}">
                      <a16:colId xmlns:a16="http://schemas.microsoft.com/office/drawing/2014/main" val="20966652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支付</a:t>
                      </a:r>
                      <a:endParaRPr lang="zh-TW" altLang="en-US" sz="13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方式</a:t>
                      </a:r>
                      <a:endParaRPr lang="zh-TW" altLang="en-US" sz="1300" baseline="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082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Apple</a:t>
                      </a:r>
                      <a:r>
                        <a:rPr lang="en-US" altLang="zh-TW" sz="1300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Pay</a:t>
                      </a:r>
                      <a:endParaRPr lang="zh-TW" altLang="en-US" sz="130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行動支付</a:t>
                      </a:r>
                      <a:r>
                        <a:rPr lang="en-US" altLang="zh-TW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</a:p>
                    <a:p>
                      <a:r>
                        <a:rPr lang="zh-TW" altLang="en-US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綁定銀行信用卡、金融卡，</a:t>
                      </a:r>
                      <a:r>
                        <a:rPr lang="zh-TW" altLang="en-US" sz="19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+mn-cs"/>
                        </a:rPr>
                        <a:t>銀行須付他們手續費</a:t>
                      </a:r>
                      <a:endParaRPr lang="zh-TW" altLang="en-US" sz="130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289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Samsung</a:t>
                      </a:r>
                      <a:r>
                        <a:rPr lang="en-US" altLang="zh-TW" sz="1300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Pay</a:t>
                      </a:r>
                      <a:endParaRPr lang="zh-TW" altLang="en-US" sz="130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74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Android Pay</a:t>
                      </a:r>
                      <a:endParaRPr lang="zh-TW" altLang="en-US" sz="130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75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Line</a:t>
                      </a:r>
                      <a:r>
                        <a:rPr lang="en-US" altLang="zh-TW" sz="1300" baseline="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 Pay</a:t>
                      </a:r>
                      <a:endParaRPr lang="zh-TW" altLang="en-US" sz="130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TW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zh-TW" altLang="en-US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第三方支付</a:t>
                      </a:r>
                      <a:r>
                        <a:rPr lang="en-US" altLang="zh-TW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)</a:t>
                      </a:r>
                    </a:p>
                    <a:p>
                      <a:r>
                        <a:rPr lang="zh-TW" altLang="en-US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獨立的收單平台</a:t>
                      </a:r>
                      <a:endParaRPr lang="zh-TW" altLang="en-US" sz="130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54755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zh-TW" altLang="en-US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街口支付</a:t>
                      </a:r>
                      <a:endParaRPr lang="zh-TW" altLang="en-US" sz="130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14014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r>
                        <a:rPr lang="en-US" altLang="zh-TW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Pi</a:t>
                      </a:r>
                      <a:r>
                        <a:rPr lang="zh-TW" altLang="en-US" sz="1300" dirty="0" smtClean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支付</a:t>
                      </a:r>
                      <a:endParaRPr lang="zh-TW" altLang="en-US" sz="1300" dirty="0">
                        <a:latin typeface="Times New Roman" panose="02020603050405020304" pitchFamily="18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355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8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台灣的第三方支付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通常是一個 </a:t>
            </a:r>
            <a:r>
              <a:rPr lang="en-US" altLang="zh-TW" dirty="0"/>
              <a:t>App</a:t>
            </a:r>
            <a:r>
              <a:rPr lang="zh-TW" altLang="en-US" dirty="0"/>
              <a:t>，然後自行招商、同時尋找</a:t>
            </a:r>
            <a:r>
              <a:rPr lang="zh-TW" altLang="en-US" dirty="0" smtClean="0"/>
              <a:t>會員</a:t>
            </a:r>
            <a:endParaRPr lang="en-US" altLang="zh-TW" dirty="0" smtClean="0"/>
          </a:p>
          <a:p>
            <a:r>
              <a:rPr lang="zh-TW" altLang="en-US" dirty="0"/>
              <a:t>會員在這些業者建立的支付體系消費時，可以綁定自己的信用卡或金融卡，或是儲值一筆錢在裡面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當會員與平台的特約商家交易，業者就能因此賺到一筆手續費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三贏好處</a:t>
            </a:r>
            <a:r>
              <a:rPr lang="en-US" altLang="zh-TW" dirty="0" smtClean="0"/>
              <a:t>:</a:t>
            </a:r>
          </a:p>
          <a:p>
            <a:pPr lvl="1"/>
            <a:r>
              <a:rPr lang="zh-TW" altLang="en-US" dirty="0"/>
              <a:t>對消費者來說也能帶來不少</a:t>
            </a:r>
            <a:r>
              <a:rPr lang="zh-TW" altLang="en-US" dirty="0" smtClean="0"/>
              <a:t>便利</a:t>
            </a:r>
            <a:endParaRPr lang="en-US" altLang="zh-TW" dirty="0" smtClean="0"/>
          </a:p>
          <a:p>
            <a:pPr lvl="1"/>
            <a:r>
              <a:rPr lang="zh-TW" altLang="en-US" dirty="0"/>
              <a:t>商家方面只要有消費者願意循此途徑付款，操作便利、手續費也合理的前提下自然願意</a:t>
            </a:r>
            <a:r>
              <a:rPr lang="zh-TW" altLang="en-US" dirty="0" smtClean="0"/>
              <a:t>接受</a:t>
            </a:r>
            <a:endParaRPr lang="en-US" altLang="zh-TW" dirty="0" smtClean="0"/>
          </a:p>
          <a:p>
            <a:pPr lvl="1"/>
            <a:r>
              <a:rPr lang="zh-TW" altLang="en-US" dirty="0"/>
              <a:t>對於銀行來說，有機會可以打入先前沒興趣使用信用卡交易的小商家，自然也樂於同意。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19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財務</a:t>
            </a:r>
            <a:r>
              <a:rPr lang="en-US" altLang="zh-TW" dirty="0" smtClean="0"/>
              <a:t>/</a:t>
            </a:r>
            <a:r>
              <a:rPr lang="zh-TW" altLang="en-US" dirty="0" smtClean="0"/>
              <a:t>金融工程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6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財務工程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44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587" y="1463043"/>
            <a:ext cx="6387385" cy="478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財務工程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諾貝爾經濟學獎</a:t>
            </a:r>
            <a:endParaRPr lang="en-US" altLang="zh-TW" dirty="0" smtClean="0"/>
          </a:p>
          <a:p>
            <a:r>
              <a:rPr lang="en-US" altLang="zh-TW" dirty="0" smtClean="0"/>
              <a:t>1990- H. Markowitz, W. Sharpe, and M. Miller</a:t>
            </a:r>
          </a:p>
          <a:p>
            <a:pPr lvl="1"/>
            <a:r>
              <a:rPr lang="en-US" altLang="zh-TW" dirty="0" smtClean="0"/>
              <a:t>1952 Markowitz</a:t>
            </a:r>
            <a:r>
              <a:rPr lang="zh-TW" altLang="en-US" dirty="0" smtClean="0"/>
              <a:t>提出</a:t>
            </a:r>
            <a:r>
              <a:rPr lang="en-US" altLang="zh-TW" dirty="0" smtClean="0"/>
              <a:t>mean-variance analysis </a:t>
            </a:r>
            <a:r>
              <a:rPr lang="zh-TW" altLang="en-US" dirty="0" smtClean="0"/>
              <a:t>去研究投資組合選擇</a:t>
            </a:r>
            <a:r>
              <a:rPr lang="en-US" altLang="zh-TW" dirty="0" smtClean="0"/>
              <a:t>(portfolio selection)</a:t>
            </a:r>
          </a:p>
          <a:p>
            <a:r>
              <a:rPr lang="en-US" altLang="zh-TW" dirty="0" smtClean="0"/>
              <a:t>1997-M. Scholes and R. Merton</a:t>
            </a:r>
          </a:p>
          <a:p>
            <a:pPr lvl="1"/>
            <a:r>
              <a:rPr lang="en-US" altLang="zh-TW" dirty="0" smtClean="0"/>
              <a:t>1973 Black and Scholes</a:t>
            </a:r>
            <a:r>
              <a:rPr lang="zh-TW" altLang="en-US" dirty="0" smtClean="0"/>
              <a:t>解決了選擇權定價的問題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7456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龐大的金融市場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In the end, a theory is accepted not because it is confirmed by conventional empirical tests, but because researchers persuade one another that the theory is correct and relevant.  </a:t>
            </a:r>
          </a:p>
          <a:p>
            <a:pPr marL="0" indent="0" algn="r">
              <a:buNone/>
            </a:pPr>
            <a:r>
              <a:rPr lang="en-US" altLang="zh-TW" dirty="0" smtClean="0"/>
              <a:t>By Fischer Black (1986)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9959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40" y="1690691"/>
            <a:ext cx="6629400" cy="462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27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龐大</a:t>
            </a:r>
            <a:r>
              <a:rPr lang="zh-TW" altLang="en-US" dirty="0" smtClean="0"/>
              <a:t>的衍生性金融商品市場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297680" y="6150103"/>
            <a:ext cx="4084320" cy="38881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來源</a:t>
            </a:r>
            <a:r>
              <a:rPr lang="en-US" altLang="zh-TW" dirty="0" smtClean="0"/>
              <a:t>: Bank for International Settlements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148" y="1414265"/>
            <a:ext cx="6096295" cy="455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59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人工智慧與機器學習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9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前言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91"/>
            <a:ext cx="10515600" cy="4486275"/>
          </a:xfrm>
        </p:spPr>
        <p:txBody>
          <a:bodyPr/>
          <a:lstStyle/>
          <a:p>
            <a:r>
              <a:rPr lang="zh-TW" altLang="en-US" dirty="0" smtClean="0"/>
              <a:t>金融科技已是目前非常火紅的一門顯學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大家都認為</a:t>
            </a:r>
            <a:r>
              <a:rPr lang="zh-TW" altLang="en-US" dirty="0"/>
              <a:t>，</a:t>
            </a:r>
            <a:r>
              <a:rPr lang="zh-TW" altLang="en-US" dirty="0" smtClean="0"/>
              <a:t>科技會為金融帶來顛覆性的改變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眾多的金融科技新創公司，想要搶攻傳統金融機構的市場份額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2191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5120642"/>
            <a:ext cx="10515600" cy="1056323"/>
          </a:xfrm>
        </p:spPr>
        <p:txBody>
          <a:bodyPr/>
          <a:lstStyle/>
          <a:p>
            <a:r>
              <a:rPr lang="en-US" altLang="zh-TW" dirty="0"/>
              <a:t>AI </a:t>
            </a:r>
            <a:r>
              <a:rPr lang="zh-TW" altLang="en-US" dirty="0"/>
              <a:t>基金在過去六年的年報酬率為</a:t>
            </a:r>
            <a:r>
              <a:rPr lang="en-US" altLang="zh-TW" dirty="0"/>
              <a:t> 8.44% 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zh-TW" altLang="en-US" dirty="0"/>
              <a:t>遠高於由專業經理人管理的基金，其同期年報酬率為</a:t>
            </a:r>
            <a:r>
              <a:rPr lang="en-US" altLang="zh-TW" dirty="0"/>
              <a:t>2.62%</a:t>
            </a:r>
            <a:r>
              <a:rPr lang="zh-TW" altLang="en-US" dirty="0"/>
              <a:t>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50</a:t>
            </a:fld>
            <a:endParaRPr lang="zh-TW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449" y="1187937"/>
            <a:ext cx="9144000" cy="3843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966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917776" y="5870451"/>
            <a:ext cx="1737776" cy="30651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來源</a:t>
            </a:r>
            <a:r>
              <a:rPr lang="en-US" altLang="zh-TW" dirty="0" smtClean="0"/>
              <a:t>: </a:t>
            </a:r>
            <a:r>
              <a:rPr lang="zh-TW" altLang="en-US" dirty="0" smtClean="0"/>
              <a:t>信報 </a:t>
            </a:r>
            <a:r>
              <a:rPr lang="en-US" altLang="zh-TW" dirty="0"/>
              <a:t>(</a:t>
            </a:r>
            <a:r>
              <a:rPr lang="zh-TW" altLang="en-US" dirty="0"/>
              <a:t>香港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13782" t="15400" r="43694" b="8301"/>
          <a:stretch/>
        </p:blipFill>
        <p:spPr>
          <a:xfrm>
            <a:off x="2816352" y="-4631"/>
            <a:ext cx="6799672" cy="686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313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區塊鏈與加密貨幣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118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區塊鏈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區塊鏈 </a:t>
            </a:r>
            <a:r>
              <a:rPr lang="en-US" altLang="zh-TW" dirty="0"/>
              <a:t>2018 </a:t>
            </a:r>
            <a:r>
              <a:rPr lang="zh-TW" altLang="en-US" dirty="0"/>
              <a:t>年第一季的投資件數創 </a:t>
            </a:r>
            <a:r>
              <a:rPr lang="en-US" altLang="zh-TW" dirty="0"/>
              <a:t>5 </a:t>
            </a:r>
            <a:r>
              <a:rPr lang="zh-TW" altLang="en-US" dirty="0"/>
              <a:t>季來新高達 </a:t>
            </a:r>
            <a:r>
              <a:rPr lang="en-US" altLang="zh-TW" dirty="0"/>
              <a:t>30 </a:t>
            </a:r>
            <a:r>
              <a:rPr lang="zh-TW" altLang="en-US" dirty="0" smtClean="0"/>
              <a:t>件</a:t>
            </a:r>
            <a:endParaRPr lang="en-US" altLang="zh-TW" dirty="0" smtClean="0"/>
          </a:p>
          <a:p>
            <a:r>
              <a:rPr lang="zh-TW" altLang="en-US" dirty="0" smtClean="0"/>
              <a:t>但</a:t>
            </a:r>
            <a:r>
              <a:rPr lang="zh-TW" altLang="en-US" dirty="0"/>
              <a:t>投資金額卻較前季減少 </a:t>
            </a:r>
            <a:r>
              <a:rPr lang="en-US" altLang="zh-TW" dirty="0"/>
              <a:t>40%</a:t>
            </a:r>
            <a:r>
              <a:rPr lang="zh-TW" altLang="en-US" dirty="0"/>
              <a:t>至 </a:t>
            </a:r>
            <a:r>
              <a:rPr lang="en-US" altLang="zh-TW" dirty="0"/>
              <a:t>1.63 </a:t>
            </a:r>
            <a:r>
              <a:rPr lang="zh-TW" altLang="en-US" dirty="0"/>
              <a:t>億</a:t>
            </a:r>
            <a:r>
              <a:rPr lang="zh-TW" altLang="en-US" dirty="0" smtClean="0"/>
              <a:t>美元</a:t>
            </a:r>
            <a:endParaRPr lang="en-US" altLang="zh-TW" dirty="0" smtClean="0"/>
          </a:p>
          <a:p>
            <a:r>
              <a:rPr lang="zh-TW" altLang="en-US" dirty="0" smtClean="0"/>
              <a:t>主要</a:t>
            </a:r>
            <a:r>
              <a:rPr lang="zh-TW" altLang="en-US" dirty="0"/>
              <a:t>受到 </a:t>
            </a:r>
            <a:r>
              <a:rPr lang="en-US" altLang="zh-TW" dirty="0"/>
              <a:t>ICO </a:t>
            </a:r>
            <a:r>
              <a:rPr lang="zh-TW" altLang="en-US" dirty="0"/>
              <a:t>為美國、中國等國家法規禁止所致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能為投資、保管提供解決方案 的虛擬貨幣相對具吸引力，如 </a:t>
            </a:r>
            <a:r>
              <a:rPr lang="en-US" altLang="zh-TW" dirty="0"/>
              <a:t>Ledger</a:t>
            </a:r>
            <a:r>
              <a:rPr lang="zh-TW" altLang="en-US" dirty="0"/>
              <a:t>、</a:t>
            </a:r>
            <a:r>
              <a:rPr lang="en-US" altLang="zh-TW" dirty="0" err="1"/>
              <a:t>fipside</a:t>
            </a:r>
            <a:r>
              <a:rPr lang="en-US" altLang="zh-TW" dirty="0"/>
              <a:t> CRYPTO</a:t>
            </a:r>
            <a:r>
              <a:rPr lang="zh-TW" altLang="en-US" dirty="0"/>
              <a:t>、</a:t>
            </a:r>
            <a:r>
              <a:rPr lang="en-US" altLang="zh-TW" dirty="0"/>
              <a:t>Casa </a:t>
            </a:r>
            <a:r>
              <a:rPr lang="zh-TW" altLang="en-US" dirty="0"/>
              <a:t>等公司。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7" name="內容版面配置區 7"/>
          <p:cNvSpPr txBox="1">
            <a:spLocks/>
          </p:cNvSpPr>
          <p:nvPr/>
        </p:nvSpPr>
        <p:spPr>
          <a:xfrm>
            <a:off x="5586984" y="5780281"/>
            <a:ext cx="525475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</a:t>
            </a:r>
            <a:r>
              <a:rPr lang="zh-TW" altLang="en-US" sz="1400" dirty="0"/>
              <a:t>解析 </a:t>
            </a:r>
            <a:r>
              <a:rPr lang="en-US" altLang="zh-TW" sz="1400" dirty="0"/>
              <a:t>2018 </a:t>
            </a:r>
            <a:r>
              <a:rPr lang="zh-TW" altLang="en-US" sz="1400" dirty="0"/>
              <a:t>年第一季全 球金融科技投資</a:t>
            </a:r>
            <a:r>
              <a:rPr lang="zh-TW" altLang="en-US" sz="1400" dirty="0"/>
              <a:t>趨勢</a:t>
            </a:r>
            <a:r>
              <a:rPr lang="en-US" altLang="zh-TW" sz="1400" dirty="0"/>
              <a:t>,</a:t>
            </a:r>
            <a:r>
              <a:rPr lang="zh-TW" altLang="en-US" sz="1400" dirty="0"/>
              <a:t>台灣經濟研究院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2183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區塊鏈運作原理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54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43" y="1390174"/>
            <a:ext cx="8308657" cy="4738595"/>
          </a:xfrm>
          <a:prstGeom prst="rect">
            <a:avLst/>
          </a:prstGeom>
        </p:spPr>
      </p:pic>
      <p:sp>
        <p:nvSpPr>
          <p:cNvPr id="9" name="內容版面配置區 2"/>
          <p:cNvSpPr txBox="1">
            <a:spLocks/>
          </p:cNvSpPr>
          <p:nvPr/>
        </p:nvSpPr>
        <p:spPr>
          <a:xfrm>
            <a:off x="2432304" y="6126484"/>
            <a:ext cx="9223248" cy="320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/>
              <a:t>來源</a:t>
            </a:r>
            <a:r>
              <a:rPr lang="en-US" altLang="zh-TW" sz="1800" dirty="0"/>
              <a:t>: </a:t>
            </a:r>
            <a:r>
              <a:rPr lang="zh-TW" altLang="en-US" sz="1800" dirty="0"/>
              <a:t>經濟部智慧財產局</a:t>
            </a:r>
            <a:r>
              <a:rPr lang="en-US" altLang="zh-TW" sz="1800" dirty="0"/>
              <a:t>: </a:t>
            </a:r>
            <a:r>
              <a:rPr lang="en-US" altLang="zh-TW" sz="1800" dirty="0" err="1"/>
              <a:t>FinTech</a:t>
            </a:r>
            <a:r>
              <a:rPr lang="zh-TW" altLang="en-US" sz="1800" dirty="0"/>
              <a:t>專利前瞻趨勢與挑戰</a:t>
            </a:r>
            <a:r>
              <a:rPr lang="en-US" altLang="zh-TW" sz="1800" dirty="0"/>
              <a:t>-</a:t>
            </a:r>
            <a:r>
              <a:rPr lang="zh-TW" altLang="en-US" sz="1800" dirty="0"/>
              <a:t>金融科技專利現況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836104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區塊鏈運作原理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2432304" y="6126484"/>
            <a:ext cx="9223248" cy="3200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800" dirty="0"/>
              <a:t>來源</a:t>
            </a:r>
            <a:r>
              <a:rPr lang="en-US" altLang="zh-TW" sz="1800" dirty="0"/>
              <a:t>: </a:t>
            </a:r>
            <a:r>
              <a:rPr lang="zh-TW" altLang="en-US" sz="1800" dirty="0"/>
              <a:t>經濟部智慧財產局</a:t>
            </a:r>
            <a:r>
              <a:rPr lang="en-US" altLang="zh-TW" sz="1800" dirty="0"/>
              <a:t>: </a:t>
            </a:r>
            <a:r>
              <a:rPr lang="en-US" altLang="zh-TW" sz="1800" dirty="0" err="1"/>
              <a:t>FinTech</a:t>
            </a:r>
            <a:r>
              <a:rPr lang="zh-TW" altLang="en-US" sz="1800" dirty="0"/>
              <a:t>專利前瞻趨勢與挑戰</a:t>
            </a:r>
            <a:r>
              <a:rPr lang="en-US" altLang="zh-TW" sz="1800" dirty="0"/>
              <a:t>-</a:t>
            </a:r>
            <a:r>
              <a:rPr lang="zh-TW" altLang="en-US" sz="1800" dirty="0"/>
              <a:t>金融科技專利現況</a:t>
            </a:r>
            <a:endParaRPr lang="zh-TW" altLang="en-US" sz="18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435" y="1384629"/>
            <a:ext cx="7446073" cy="474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01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互聯網金融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365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P2P</a:t>
            </a:r>
            <a:r>
              <a:rPr lang="zh-TW" altLang="en-US" dirty="0" smtClean="0"/>
              <a:t>貸款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P2P: </a:t>
            </a:r>
            <a:r>
              <a:rPr lang="zh-TW" altLang="en-US" dirty="0" smtClean="0"/>
              <a:t>點對點網路借貸平台</a:t>
            </a:r>
            <a:endParaRPr lang="en-US" altLang="zh-TW" dirty="0" smtClean="0"/>
          </a:p>
          <a:p>
            <a:r>
              <a:rPr lang="zh-TW" altLang="en-US" dirty="0" smtClean="0"/>
              <a:t>幫助無法從銀行獲得貸款的借款人</a:t>
            </a:r>
            <a:endParaRPr lang="en-US" altLang="zh-TW" dirty="0" smtClean="0"/>
          </a:p>
          <a:p>
            <a:r>
              <a:rPr lang="zh-TW" altLang="en-US" dirty="0" smtClean="0"/>
              <a:t>全線上完成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第一家</a:t>
            </a:r>
            <a:r>
              <a:rPr lang="en-US" altLang="zh-TW" dirty="0" smtClean="0"/>
              <a:t>P2P: ”ZOPA”</a:t>
            </a:r>
            <a:r>
              <a:rPr lang="zh-TW" altLang="en-US" dirty="0" smtClean="0"/>
              <a:t>是</a:t>
            </a:r>
            <a:r>
              <a:rPr lang="en-US" altLang="zh-TW" dirty="0" smtClean="0"/>
              <a:t>2005</a:t>
            </a:r>
            <a:r>
              <a:rPr lang="zh-TW" altLang="en-US" dirty="0" smtClean="0"/>
              <a:t>年在英國倫敦營運</a:t>
            </a:r>
            <a:endParaRPr lang="en-US" altLang="zh-TW" dirty="0" smtClean="0"/>
          </a:p>
          <a:p>
            <a:r>
              <a:rPr lang="zh-TW" altLang="en-US" dirty="0" smtClean="0"/>
              <a:t>在中國</a:t>
            </a:r>
            <a:r>
              <a:rPr lang="zh-TW" altLang="en-US" dirty="0"/>
              <a:t>，</a:t>
            </a:r>
            <a:r>
              <a:rPr lang="zh-TW" altLang="en-US" dirty="0" smtClean="0"/>
              <a:t>其中鎖定高薪白領族群的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宜人貸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，在</a:t>
            </a:r>
            <a:r>
              <a:rPr lang="en-US" altLang="zh-TW" dirty="0" smtClean="0"/>
              <a:t>2015</a:t>
            </a:r>
            <a:r>
              <a:rPr lang="zh-TW" altLang="en-US" dirty="0" smtClean="0"/>
              <a:t>年</a:t>
            </a:r>
            <a:r>
              <a:rPr lang="en-US" altLang="zh-TW" dirty="0" smtClean="0"/>
              <a:t>,</a:t>
            </a:r>
            <a:r>
              <a:rPr lang="zh-TW" altLang="en-US" dirty="0" smtClean="0"/>
              <a:t>成為第一家在紐交所敲鐘的中國</a:t>
            </a:r>
            <a:r>
              <a:rPr lang="en-US" altLang="zh-TW" dirty="0" smtClean="0"/>
              <a:t>P2P</a:t>
            </a:r>
            <a:r>
              <a:rPr lang="zh-TW" altLang="en-US" dirty="0" smtClean="0"/>
              <a:t>網貸平台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62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P2P</a:t>
            </a:r>
            <a:r>
              <a:rPr lang="zh-TW" altLang="en-US" dirty="0" smtClean="0"/>
              <a:t>網貸平台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媒合借貸雙方</a:t>
            </a:r>
            <a:endParaRPr lang="en-US" altLang="zh-TW" dirty="0" smtClean="0"/>
          </a:p>
          <a:p>
            <a:r>
              <a:rPr lang="zh-TW" altLang="en-US" dirty="0" smtClean="0"/>
              <a:t>類比</a:t>
            </a:r>
            <a:r>
              <a:rPr lang="en-US" altLang="zh-TW" dirty="0" smtClean="0"/>
              <a:t>Uber</a:t>
            </a:r>
            <a:r>
              <a:rPr lang="zh-TW" altLang="en-US" dirty="0" smtClean="0"/>
              <a:t>的概念</a:t>
            </a:r>
            <a:endParaRPr lang="en-US" altLang="zh-TW" dirty="0" smtClean="0"/>
          </a:p>
          <a:p>
            <a:r>
              <a:rPr lang="zh-TW" altLang="en-US" dirty="0" smtClean="0"/>
              <a:t>貸方：賺取高額利息</a:t>
            </a:r>
            <a:endParaRPr lang="en-US" altLang="zh-TW" dirty="0" smtClean="0"/>
          </a:p>
          <a:p>
            <a:r>
              <a:rPr lang="zh-TW" altLang="en-US" dirty="0" smtClean="0"/>
              <a:t>借方：降低借款成本</a:t>
            </a:r>
            <a:endParaRPr lang="en-US" altLang="zh-TW" dirty="0" smtClean="0"/>
          </a:p>
          <a:p>
            <a:r>
              <a:rPr lang="zh-TW" altLang="en-US" dirty="0" smtClean="0"/>
              <a:t>平台：會員費、仲介費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58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91" y="1988252"/>
            <a:ext cx="4467225" cy="2771775"/>
          </a:xfrm>
          <a:prstGeom prst="rect">
            <a:avLst/>
          </a:prstGeom>
        </p:spPr>
      </p:pic>
      <p:sp>
        <p:nvSpPr>
          <p:cNvPr id="8" name="日期版面配置區 3"/>
          <p:cNvSpPr txBox="1">
            <a:spLocks/>
          </p:cNvSpPr>
          <p:nvPr/>
        </p:nvSpPr>
        <p:spPr>
          <a:xfrm>
            <a:off x="9043416" y="5512057"/>
            <a:ext cx="1200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標楷體" panose="03000509000000000000" pitchFamily="65" charset="-12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來源：生金所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7352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例子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59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25" y="169131"/>
            <a:ext cx="6674548" cy="600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1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FinTech</a:t>
            </a:r>
            <a:r>
              <a:rPr lang="zh-TW" altLang="en-US" dirty="0" smtClean="0"/>
              <a:t>源起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2008</a:t>
            </a:r>
            <a:r>
              <a:rPr lang="zh-TW" altLang="en-US" dirty="0"/>
              <a:t>年金融海嘯爆發。當時紐約華爾街一堆深諳金融業務與商品的業內人士被大量解雇後，積極轉向矽谷，尋求與科技資訊公司結合，甚至利用既有金融知識與網路平台自行創業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2010</a:t>
            </a:r>
            <a:r>
              <a:rPr lang="zh-TW" altLang="en-US" dirty="0"/>
              <a:t>年至</a:t>
            </a:r>
            <a:r>
              <a:rPr lang="en-US" altLang="zh-TW" dirty="0"/>
              <a:t>2012</a:t>
            </a:r>
            <a:r>
              <a:rPr lang="zh-TW" altLang="en-US" dirty="0"/>
              <a:t>年全球</a:t>
            </a:r>
            <a:r>
              <a:rPr lang="en-US" altLang="zh-TW" dirty="0" err="1"/>
              <a:t>FinTech</a:t>
            </a:r>
            <a:r>
              <a:rPr lang="zh-TW" altLang="en-US" dirty="0"/>
              <a:t>投資規模平均每年只有約</a:t>
            </a:r>
            <a:r>
              <a:rPr lang="en-US" altLang="zh-TW" dirty="0"/>
              <a:t>60</a:t>
            </a:r>
            <a:r>
              <a:rPr lang="zh-TW" altLang="en-US" dirty="0"/>
              <a:t>億美元，但</a:t>
            </a:r>
            <a:r>
              <a:rPr lang="en-US" altLang="zh-TW" dirty="0"/>
              <a:t>2013</a:t>
            </a:r>
            <a:r>
              <a:rPr lang="zh-TW" altLang="en-US" dirty="0"/>
              <a:t>年開始出現爆發，</a:t>
            </a:r>
            <a:r>
              <a:rPr lang="en-US" altLang="zh-TW" dirty="0"/>
              <a:t>2015</a:t>
            </a:r>
            <a:r>
              <a:rPr lang="zh-TW" altLang="en-US" dirty="0"/>
              <a:t>年創投投資金額已成長至</a:t>
            </a:r>
            <a:r>
              <a:rPr lang="en-US" altLang="zh-TW" dirty="0"/>
              <a:t>470</a:t>
            </a:r>
            <a:r>
              <a:rPr lang="zh-TW" altLang="en-US" dirty="0"/>
              <a:t>億美元的高點，成長幅度接近</a:t>
            </a:r>
            <a:r>
              <a:rPr lang="en-US" altLang="zh-TW" dirty="0"/>
              <a:t>8</a:t>
            </a:r>
            <a:r>
              <a:rPr lang="zh-TW" altLang="en-US" dirty="0"/>
              <a:t>倍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內容版面配置區 7"/>
          <p:cNvSpPr txBox="1">
            <a:spLocks/>
          </p:cNvSpPr>
          <p:nvPr/>
        </p:nvSpPr>
        <p:spPr>
          <a:xfrm>
            <a:off x="7095744" y="5780281"/>
            <a:ext cx="374599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</a:t>
            </a:r>
            <a:r>
              <a:rPr lang="zh-TW" altLang="en-US" sz="1300" dirty="0">
                <a:solidFill>
                  <a:prstClr val="black"/>
                </a:solidFill>
              </a:rPr>
              <a:t>台灣發展</a:t>
            </a:r>
            <a:r>
              <a:rPr lang="en-US" altLang="zh-TW" sz="1300" dirty="0" err="1">
                <a:solidFill>
                  <a:prstClr val="black"/>
                </a:solidFill>
              </a:rPr>
              <a:t>FinTech</a:t>
            </a:r>
            <a:r>
              <a:rPr lang="zh-TW" altLang="en-US" sz="1300" dirty="0">
                <a:solidFill>
                  <a:prstClr val="black"/>
                </a:solidFill>
              </a:rPr>
              <a:t>的挑戰與新思維 </a:t>
            </a:r>
            <a:r>
              <a:rPr lang="en-US" altLang="zh-TW" sz="1300" dirty="0">
                <a:solidFill>
                  <a:prstClr val="black"/>
                </a:solidFill>
              </a:rPr>
              <a:t>(</a:t>
            </a:r>
            <a:r>
              <a:rPr lang="zh-TW" altLang="en-US" sz="1300" dirty="0">
                <a:solidFill>
                  <a:prstClr val="black"/>
                </a:solidFill>
              </a:rPr>
              <a:t>產業雜誌</a:t>
            </a:r>
            <a:r>
              <a:rPr lang="en-US" altLang="zh-TW" sz="1300" dirty="0">
                <a:solidFill>
                  <a:prstClr val="black"/>
                </a:solidFill>
              </a:rPr>
              <a:t>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50085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60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03" y="0"/>
            <a:ext cx="5125975" cy="443006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496" y="4430065"/>
            <a:ext cx="7243015" cy="19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8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P2P</a:t>
            </a:r>
            <a:r>
              <a:rPr lang="zh-TW" altLang="en-US" dirty="0" smtClean="0"/>
              <a:t>為何在中國流行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網路交易發達</a:t>
            </a:r>
            <a:endParaRPr lang="en-US" altLang="zh-TW" dirty="0" smtClean="0"/>
          </a:p>
          <a:p>
            <a:r>
              <a:rPr lang="zh-TW" altLang="en-US" dirty="0" smtClean="0"/>
              <a:t>降偽鈔發生率</a:t>
            </a:r>
            <a:endParaRPr lang="en-US" altLang="zh-TW" dirty="0" smtClean="0"/>
          </a:p>
          <a:p>
            <a:r>
              <a:rPr lang="zh-TW" altLang="en-US" dirty="0" smtClean="0"/>
              <a:t>造福弱勢族群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民企</a:t>
            </a:r>
            <a:r>
              <a:rPr lang="en-US" altLang="zh-TW" dirty="0" smtClean="0"/>
              <a:t>/</a:t>
            </a:r>
            <a:r>
              <a:rPr lang="zh-TW" altLang="en-US" dirty="0" smtClean="0"/>
              <a:t>個人向銀行借錢不易</a:t>
            </a:r>
            <a:endParaRPr lang="en-US" altLang="zh-TW" dirty="0"/>
          </a:p>
          <a:p>
            <a:r>
              <a:rPr lang="zh-TW" altLang="en-US" dirty="0" smtClean="0"/>
              <a:t>放款利率高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smtClean="0"/>
              <a:t>2014: ~20%</a:t>
            </a:r>
          </a:p>
          <a:p>
            <a:pPr lvl="1"/>
            <a:r>
              <a:rPr lang="en-US" altLang="zh-TW" dirty="0" smtClean="0"/>
              <a:t>2018: ~9.6%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88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P2P</a:t>
            </a:r>
            <a:r>
              <a:rPr lang="zh-TW" altLang="en-US" dirty="0" smtClean="0"/>
              <a:t>平台貸款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P2P</a:t>
            </a:r>
            <a:r>
              <a:rPr lang="zh-TW" altLang="en-US" dirty="0"/>
              <a:t>貸款餘額規模已突破人民幣</a:t>
            </a:r>
            <a:r>
              <a:rPr lang="en-US" altLang="zh-TW" dirty="0"/>
              <a:t>1</a:t>
            </a:r>
            <a:r>
              <a:rPr lang="zh-TW" altLang="en-US" dirty="0"/>
              <a:t>兆元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大陸</a:t>
            </a:r>
            <a:r>
              <a:rPr lang="en-US" altLang="zh-TW" dirty="0"/>
              <a:t>P2P</a:t>
            </a:r>
            <a:r>
              <a:rPr lang="zh-TW" altLang="en-US" dirty="0"/>
              <a:t>網路借貸</a:t>
            </a:r>
            <a:r>
              <a:rPr lang="en-US" altLang="zh-TW" dirty="0"/>
              <a:t>7</a:t>
            </a:r>
            <a:r>
              <a:rPr lang="zh-TW" altLang="en-US" dirty="0"/>
              <a:t>月起連環爆，至今逾</a:t>
            </a:r>
            <a:r>
              <a:rPr lang="en-US" altLang="zh-TW" dirty="0"/>
              <a:t>200</a:t>
            </a:r>
            <a:r>
              <a:rPr lang="zh-TW" altLang="en-US" dirty="0"/>
              <a:t>多家</a:t>
            </a:r>
            <a:r>
              <a:rPr lang="en-US" altLang="zh-TW" dirty="0"/>
              <a:t>P2P</a:t>
            </a:r>
            <a:r>
              <a:rPr lang="zh-TW" altLang="en-US" dirty="0"/>
              <a:t>平台出現「擠兌」、「跑路」、「清盤」，</a:t>
            </a:r>
            <a:r>
              <a:rPr lang="en-US" altLang="zh-TW" dirty="0"/>
              <a:t>120</a:t>
            </a:r>
            <a:r>
              <a:rPr lang="zh-TW" altLang="en-US" dirty="0"/>
              <a:t>萬投資人成了「金融難民」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爆</a:t>
            </a:r>
            <a:r>
              <a:rPr lang="zh-TW" altLang="en-US" dirty="0"/>
              <a:t>雷的</a:t>
            </a:r>
            <a:r>
              <a:rPr lang="en-US" altLang="zh-TW" dirty="0"/>
              <a:t>P2P</a:t>
            </a:r>
            <a:r>
              <a:rPr lang="zh-TW" altLang="en-US" dirty="0"/>
              <a:t>網路借貸交易量達到百億元，高風險的網貸平台多達上千家，是互聯網金融風險的未爆彈。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6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最近</a:t>
            </a:r>
            <a:r>
              <a:rPr lang="en-US" altLang="zh-TW" dirty="0" smtClean="0"/>
              <a:t>P2P</a:t>
            </a:r>
            <a:r>
              <a:rPr lang="zh-TW" altLang="en-US" dirty="0" smtClean="0"/>
              <a:t>風暴的新聞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大陸</a:t>
            </a:r>
            <a:r>
              <a:rPr lang="en-US" altLang="zh-TW" dirty="0"/>
              <a:t>P2P</a:t>
            </a:r>
            <a:r>
              <a:rPr lang="zh-TW" altLang="en-US" dirty="0"/>
              <a:t>風暴 </a:t>
            </a:r>
            <a:r>
              <a:rPr lang="en-US" altLang="zh-TW" dirty="0"/>
              <a:t>120</a:t>
            </a:r>
            <a:r>
              <a:rPr lang="zh-TW" altLang="en-US" dirty="0"/>
              <a:t>萬人淪金融難民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money.udn.com/money/story/5603/3329106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2018/7 P2P</a:t>
            </a:r>
            <a:r>
              <a:rPr lang="zh-TW" altLang="en-US" dirty="0" smtClean="0"/>
              <a:t>唐小僧驚傳無預警倒閉</a:t>
            </a:r>
            <a:endParaRPr lang="en-US" altLang="zh-TW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63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61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zh-TW" altLang="en-US" dirty="0"/>
              <a:t>中國政府去槓桿政策打壓</a:t>
            </a:r>
            <a:r>
              <a:rPr lang="en-US" altLang="zh-TW" dirty="0"/>
              <a:t>P2P</a:t>
            </a:r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25245286"/>
              </p:ext>
            </p:extLst>
          </p:nvPr>
        </p:nvGraphicFramePr>
        <p:xfrm>
          <a:off x="838200" y="1825625"/>
          <a:ext cx="5181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349386988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68486281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en-US" altLang="zh-TW" sz="1300" dirty="0" smtClean="0"/>
                        <a:t>P2P</a:t>
                      </a:r>
                      <a:r>
                        <a:rPr lang="zh-TW" altLang="en-US" sz="1300" dirty="0" smtClean="0"/>
                        <a:t>的營運金從這些地方而來</a:t>
                      </a:r>
                      <a:endParaRPr lang="zh-TW" altLang="en-US" sz="1300" dirty="0"/>
                    </a:p>
                  </a:txBody>
                  <a:tcPr marL="45057" marR="45057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1243726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螞蟻金服</a:t>
                      </a:r>
                      <a:endParaRPr lang="zh-TW" altLang="en-US" sz="1300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微信支付</a:t>
                      </a:r>
                      <a:endParaRPr lang="zh-TW" altLang="en-US" sz="1300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263843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支付寶</a:t>
                      </a:r>
                      <a:endParaRPr lang="zh-TW" altLang="en-US" sz="1300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endParaRPr lang="zh-TW" altLang="en-US" sz="1300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2722330952"/>
                  </a:ext>
                </a:extLst>
              </a:tr>
            </a:tbl>
          </a:graphicData>
        </a:graphic>
      </p:graphicFrame>
      <p:sp>
        <p:nvSpPr>
          <p:cNvPr id="8" name="內容版面配置區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64</a:t>
            </a:fld>
            <a:endParaRPr lang="zh-TW" altLang="en-US"/>
          </a:p>
        </p:txBody>
      </p:sp>
      <p:graphicFrame>
        <p:nvGraphicFramePr>
          <p:cNvPr id="9" name="內容版面配置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529669"/>
              </p:ext>
            </p:extLst>
          </p:nvPr>
        </p:nvGraphicFramePr>
        <p:xfrm>
          <a:off x="6096000" y="2956433"/>
          <a:ext cx="5181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1349386988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6848628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00" dirty="0" smtClean="0"/>
                        <a:t>中國政府去槓桿政策打壓</a:t>
                      </a:r>
                      <a:r>
                        <a:rPr lang="en-US" altLang="zh-TW" sz="1300" dirty="0" smtClean="0"/>
                        <a:t>P2P</a:t>
                      </a:r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客戶備付金</a:t>
                      </a:r>
                      <a:endParaRPr lang="zh-TW" altLang="en-US" sz="1300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1243726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2017/1</a:t>
                      </a:r>
                      <a:endParaRPr lang="zh-TW" altLang="en-US" sz="1300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20%</a:t>
                      </a:r>
                      <a:endParaRPr lang="zh-TW" altLang="en-US" sz="1300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263843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2017/6</a:t>
                      </a:r>
                      <a:endParaRPr lang="zh-TW" altLang="en-US" sz="1300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50%</a:t>
                      </a:r>
                      <a:endParaRPr lang="zh-TW" altLang="en-US" sz="1300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2722330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2018/6</a:t>
                      </a:r>
                      <a:endParaRPr lang="zh-TW" altLang="en-US" sz="1300" dirty="0"/>
                    </a:p>
                  </a:txBody>
                  <a:tcPr marL="45057" marR="45057"/>
                </a:tc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100%</a:t>
                      </a:r>
                      <a:endParaRPr lang="zh-TW" altLang="en-US" sz="1300" dirty="0"/>
                    </a:p>
                  </a:txBody>
                  <a:tcPr marL="45057" marR="45057"/>
                </a:tc>
                <a:extLst>
                  <a:ext uri="{0D108BD9-81ED-4DB2-BD59-A6C34878D82A}">
                    <a16:rowId xmlns:a16="http://schemas.microsoft.com/office/drawing/2014/main" val="2159389571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131729"/>
              </p:ext>
            </p:extLst>
          </p:nvPr>
        </p:nvGraphicFramePr>
        <p:xfrm>
          <a:off x="838200" y="4338193"/>
          <a:ext cx="46939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3920">
                  <a:extLst>
                    <a:ext uri="{9D8B030D-6E8A-4147-A177-3AD203B41FA5}">
                      <a16:colId xmlns:a16="http://schemas.microsoft.com/office/drawing/2014/main" val="3787055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中國</a:t>
                      </a:r>
                      <a:r>
                        <a:rPr lang="en-US" altLang="zh-TW" sz="1300" dirty="0" smtClean="0"/>
                        <a:t>P2P</a:t>
                      </a:r>
                      <a:r>
                        <a:rPr lang="zh-TW" altLang="en-US" sz="1300" dirty="0" smtClean="0"/>
                        <a:t>風暴生成</a:t>
                      </a:r>
                      <a:endParaRPr lang="zh-TW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5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經濟成長放緩，官方去槓桿化</a:t>
                      </a:r>
                      <a:endParaRPr lang="zh-TW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310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倒閉恐慌蔓延，加速骨牌效應</a:t>
                      </a:r>
                      <a:endParaRPr lang="zh-TW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834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先前監管不嚴以至衍生違規及詐騙問題</a:t>
                      </a:r>
                      <a:endParaRPr lang="zh-TW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502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710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847847"/>
              </p:ext>
            </p:extLst>
          </p:nvPr>
        </p:nvGraphicFramePr>
        <p:xfrm>
          <a:off x="838200" y="1825625"/>
          <a:ext cx="1051368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6841">
                  <a:extLst>
                    <a:ext uri="{9D8B030D-6E8A-4147-A177-3AD203B41FA5}">
                      <a16:colId xmlns:a16="http://schemas.microsoft.com/office/drawing/2014/main" val="2473074026"/>
                    </a:ext>
                  </a:extLst>
                </a:gridCol>
                <a:gridCol w="5256841">
                  <a:extLst>
                    <a:ext uri="{9D8B030D-6E8A-4147-A177-3AD203B41FA5}">
                      <a16:colId xmlns:a16="http://schemas.microsoft.com/office/drawing/2014/main" val="396079611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zh-TW" altLang="en-US" sz="1300" dirty="0" smtClean="0"/>
                        <a:t>中國</a:t>
                      </a:r>
                      <a:r>
                        <a:rPr lang="en-US" altLang="zh-TW" sz="1300" dirty="0" smtClean="0"/>
                        <a:t>P2P</a:t>
                      </a:r>
                      <a:r>
                        <a:rPr lang="zh-TW" altLang="en-US" sz="1300" dirty="0" smtClean="0"/>
                        <a:t>平台倒閉數</a:t>
                      </a:r>
                      <a:endParaRPr lang="zh-TW" altLang="en-US" sz="1300" dirty="0"/>
                    </a:p>
                  </a:txBody>
                  <a:tcPr marL="224749" marR="224749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78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月份</a:t>
                      </a:r>
                      <a:endParaRPr lang="zh-TW" altLang="en-US" sz="1300" dirty="0"/>
                    </a:p>
                  </a:txBody>
                  <a:tcPr marL="224749" marR="224749"/>
                </a:tc>
                <a:tc>
                  <a:txBody>
                    <a:bodyPr/>
                    <a:lstStyle/>
                    <a:p>
                      <a:r>
                        <a:rPr lang="zh-TW" altLang="en-US" sz="1300" dirty="0" smtClean="0"/>
                        <a:t>家數</a:t>
                      </a:r>
                      <a:endParaRPr lang="zh-TW" altLang="en-US" sz="1300" dirty="0"/>
                    </a:p>
                  </a:txBody>
                  <a:tcPr marL="224749" marR="224749"/>
                </a:tc>
                <a:extLst>
                  <a:ext uri="{0D108BD9-81ED-4DB2-BD59-A6C34878D82A}">
                    <a16:rowId xmlns:a16="http://schemas.microsoft.com/office/drawing/2014/main" val="2640687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1-5</a:t>
                      </a:r>
                      <a:endParaRPr lang="zh-TW" altLang="en-US" sz="1300" dirty="0"/>
                    </a:p>
                  </a:txBody>
                  <a:tcPr marL="224749" marR="224749"/>
                </a:tc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73</a:t>
                      </a:r>
                      <a:endParaRPr lang="zh-TW" altLang="en-US" sz="1300" dirty="0"/>
                    </a:p>
                  </a:txBody>
                  <a:tcPr marL="224749" marR="224749"/>
                </a:tc>
                <a:extLst>
                  <a:ext uri="{0D108BD9-81ED-4DB2-BD59-A6C34878D82A}">
                    <a16:rowId xmlns:a16="http://schemas.microsoft.com/office/drawing/2014/main" val="868802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6</a:t>
                      </a:r>
                      <a:endParaRPr lang="zh-TW" altLang="en-US" sz="1300" dirty="0"/>
                    </a:p>
                  </a:txBody>
                  <a:tcPr marL="224749" marR="224749"/>
                </a:tc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63</a:t>
                      </a:r>
                      <a:endParaRPr lang="zh-TW" altLang="en-US" sz="1300" dirty="0"/>
                    </a:p>
                  </a:txBody>
                  <a:tcPr marL="224749" marR="224749"/>
                </a:tc>
                <a:extLst>
                  <a:ext uri="{0D108BD9-81ED-4DB2-BD59-A6C34878D82A}">
                    <a16:rowId xmlns:a16="http://schemas.microsoft.com/office/drawing/2014/main" val="43553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7</a:t>
                      </a:r>
                      <a:endParaRPr lang="zh-TW" altLang="en-US" sz="1300" dirty="0"/>
                    </a:p>
                  </a:txBody>
                  <a:tcPr marL="224749" marR="224749"/>
                </a:tc>
                <a:tc>
                  <a:txBody>
                    <a:bodyPr/>
                    <a:lstStyle/>
                    <a:p>
                      <a:r>
                        <a:rPr lang="en-US" altLang="zh-TW" sz="1300" dirty="0" smtClean="0"/>
                        <a:t>95</a:t>
                      </a:r>
                      <a:endParaRPr lang="zh-TW" altLang="en-US" sz="1300" dirty="0"/>
                    </a:p>
                  </a:txBody>
                  <a:tcPr marL="224749" marR="224749"/>
                </a:tc>
                <a:extLst>
                  <a:ext uri="{0D108BD9-81ED-4DB2-BD59-A6C34878D82A}">
                    <a16:rowId xmlns:a16="http://schemas.microsoft.com/office/drawing/2014/main" val="2999367668"/>
                  </a:ext>
                </a:extLst>
              </a:tr>
            </a:tbl>
          </a:graphicData>
        </a:graphic>
      </p:graphicFrame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9" name="內容版面配置區 2"/>
          <p:cNvSpPr txBox="1">
            <a:spLocks/>
          </p:cNvSpPr>
          <p:nvPr/>
        </p:nvSpPr>
        <p:spPr>
          <a:xfrm>
            <a:off x="838200" y="3814764"/>
            <a:ext cx="10515600" cy="2362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dirty="0"/>
              <a:t>唐小僧 會員</a:t>
            </a:r>
            <a:r>
              <a:rPr lang="en-US" altLang="zh-TW" dirty="0"/>
              <a:t>1082</a:t>
            </a:r>
            <a:r>
              <a:rPr lang="zh-TW" altLang="en-US" dirty="0"/>
              <a:t>萬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國企背景 </a:t>
            </a:r>
            <a:r>
              <a:rPr lang="en-US" altLang="zh-TW" dirty="0"/>
              <a:t>(</a:t>
            </a:r>
            <a:r>
              <a:rPr lang="zh-TW" altLang="en-US" dirty="0"/>
              <a:t>錢媽媽、雲端金融</a:t>
            </a:r>
            <a:r>
              <a:rPr lang="en-US" altLang="zh-TW" dirty="0"/>
              <a:t>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5139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66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91" y="2262191"/>
            <a:ext cx="63722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7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</a:t>
            </a:r>
            <a:r>
              <a:rPr lang="en-US" altLang="zh-TW" smtClean="0"/>
              <a:t>?</a:t>
            </a:r>
            <a:endParaRPr lang="zh-TW" altLang="en-US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68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2018</a:t>
            </a:r>
            <a:r>
              <a:rPr lang="zh-TW" altLang="en-US" dirty="0" smtClean="0"/>
              <a:t>第一季創投於金融科技投資量與金額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7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824" y="1640371"/>
            <a:ext cx="8193024" cy="4746145"/>
          </a:xfrm>
          <a:prstGeom prst="rect">
            <a:avLst/>
          </a:prstGeom>
        </p:spPr>
      </p:pic>
      <p:sp>
        <p:nvSpPr>
          <p:cNvPr id="9" name="內容版面配置區 7"/>
          <p:cNvSpPr txBox="1">
            <a:spLocks/>
          </p:cNvSpPr>
          <p:nvPr/>
        </p:nvSpPr>
        <p:spPr>
          <a:xfrm>
            <a:off x="7891272" y="6386515"/>
            <a:ext cx="301447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 dirty="0">
                <a:solidFill>
                  <a:prstClr val="black"/>
                </a:solidFill>
              </a:rPr>
              <a:t>來源</a:t>
            </a:r>
            <a:r>
              <a:rPr lang="en-US" altLang="zh-TW" sz="1300" dirty="0">
                <a:solidFill>
                  <a:prstClr val="black"/>
                </a:solidFill>
              </a:rPr>
              <a:t>: Global Fintech Report Q1 2018</a:t>
            </a:r>
            <a:endParaRPr lang="zh-TW" altLang="en-US" sz="1300" dirty="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579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金融科技涉入的領域</a:t>
            </a:r>
            <a:endParaRPr lang="zh-TW" altLang="en-US" dirty="0"/>
          </a:p>
        </p:txBody>
      </p:sp>
      <p:sp>
        <p:nvSpPr>
          <p:cNvPr id="8" name="文字版面配置區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700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D4BE6-0E3E-410D-BF16-F2B8DC63045E}" type="datetime1">
              <a:rPr lang="zh-TW" altLang="en-US" smtClean="0"/>
              <a:t>2019/9/20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TW" altLang="en-US" smtClean="0"/>
              <a:t>金融科技 </a:t>
            </a:r>
            <a:r>
              <a:rPr lang="en-US" altLang="zh-TW" smtClean="0"/>
              <a:t>(</a:t>
            </a:r>
            <a:r>
              <a:rPr lang="zh-TW" altLang="en-US" smtClean="0"/>
              <a:t>陸裕豪</a:t>
            </a:r>
            <a:r>
              <a:rPr lang="en-US" altLang="zh-TW" smtClean="0"/>
              <a:t>)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1F0DD-0BF4-4337-9F0B-D0B2EB408B28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6" y="244415"/>
            <a:ext cx="11906251" cy="5381625"/>
          </a:xfrm>
          <a:prstGeom prst="rect">
            <a:avLst/>
          </a:prstGeom>
        </p:spPr>
      </p:pic>
      <p:sp>
        <p:nvSpPr>
          <p:cNvPr id="8" name="內容版面配置區 7"/>
          <p:cNvSpPr txBox="1">
            <a:spLocks/>
          </p:cNvSpPr>
          <p:nvPr/>
        </p:nvSpPr>
        <p:spPr>
          <a:xfrm>
            <a:off x="8339328" y="5806442"/>
            <a:ext cx="3014472" cy="370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1300">
                <a:solidFill>
                  <a:prstClr val="black"/>
                </a:solidFill>
              </a:rPr>
              <a:t>來源</a:t>
            </a:r>
            <a:r>
              <a:rPr lang="en-US" altLang="zh-TW" sz="1300">
                <a:solidFill>
                  <a:prstClr val="black"/>
                </a:solidFill>
              </a:rPr>
              <a:t>: Global Fintech Report Q1 2018</a:t>
            </a:r>
            <a:endParaRPr lang="zh-TW" altLang="en-US" sz="1300">
              <a:solidFill>
                <a:prstClr val="black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290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12288</TotalTime>
  <Words>2815</Words>
  <Application>Microsoft Office PowerPoint</Application>
  <PresentationFormat>寬螢幕</PresentationFormat>
  <Paragraphs>430</Paragraphs>
  <Slides>67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67</vt:i4>
      </vt:variant>
    </vt:vector>
  </HeadingPairs>
  <TitlesOfParts>
    <vt:vector size="75" baseType="lpstr">
      <vt:lpstr>新細明體</vt:lpstr>
      <vt:lpstr>標楷體</vt:lpstr>
      <vt:lpstr>Arial</vt:lpstr>
      <vt:lpstr>Calibri</vt:lpstr>
      <vt:lpstr>Calibri Light</vt:lpstr>
      <vt:lpstr>Times New Roman</vt:lpstr>
      <vt:lpstr>Office 佈景主題</vt:lpstr>
      <vt:lpstr>自訂設計</vt:lpstr>
      <vt:lpstr>金融科技 課程簡介</vt:lpstr>
      <vt:lpstr>課程</vt:lpstr>
      <vt:lpstr>上課方式</vt:lpstr>
      <vt:lpstr>評分標準</vt:lpstr>
      <vt:lpstr>前言</vt:lpstr>
      <vt:lpstr>FinTech源起</vt:lpstr>
      <vt:lpstr>2018第一季創投於金融科技投資量與金額</vt:lpstr>
      <vt:lpstr>金融科技涉入的領域</vt:lpstr>
      <vt:lpstr>PowerPoint 簡報</vt:lpstr>
      <vt:lpstr>PowerPoint 簡報</vt:lpstr>
      <vt:lpstr>PowerPoint 簡報</vt:lpstr>
      <vt:lpstr>Fintech的投資數量與金額</vt:lpstr>
      <vt:lpstr>PowerPoint 簡報</vt:lpstr>
      <vt:lpstr>各大洲的投資件數</vt:lpstr>
      <vt:lpstr>PowerPoint 簡報</vt:lpstr>
      <vt:lpstr>PowerPoint 簡報</vt:lpstr>
      <vt:lpstr>PowerPoint 簡報</vt:lpstr>
      <vt:lpstr>PowerPoint 簡報</vt:lpstr>
      <vt:lpstr>各領域金融科技的投資額</vt:lpstr>
      <vt:lpstr>PowerPoint 簡報</vt:lpstr>
      <vt:lpstr>Fintech的衝擊</vt:lpstr>
      <vt:lpstr>PowerPoint 簡報</vt:lpstr>
      <vt:lpstr>FinTech在中國</vt:lpstr>
      <vt:lpstr>FinTech在台灣發展</vt:lpstr>
      <vt:lpstr>PowerPoint 簡報</vt:lpstr>
      <vt:lpstr>FinTech在台灣發展</vt:lpstr>
      <vt:lpstr>開放純網銀</vt:lpstr>
      <vt:lpstr>監理沙盒第1案 透過電信繳費資料找非銀行端客戶 </vt:lpstr>
      <vt:lpstr>銀行3.0 (Bank 3.0)</vt:lpstr>
      <vt:lpstr>PowerPoint 簡報</vt:lpstr>
      <vt:lpstr>理財科技</vt:lpstr>
      <vt:lpstr>機器人理專</vt:lpstr>
      <vt:lpstr>PowerPoint 簡報</vt:lpstr>
      <vt:lpstr>台新Richart</vt:lpstr>
      <vt:lpstr>金融監理科技</vt:lpstr>
      <vt:lpstr>金融監理科技</vt:lpstr>
      <vt:lpstr>支付</vt:lpstr>
      <vt:lpstr>PowerPoint 簡報</vt:lpstr>
      <vt:lpstr>台灣的支付</vt:lpstr>
      <vt:lpstr>行動支付 vs第三方支付</vt:lpstr>
      <vt:lpstr>台灣的第三方支付</vt:lpstr>
      <vt:lpstr>台灣的第三方支付</vt:lpstr>
      <vt:lpstr>財務/金融工程</vt:lpstr>
      <vt:lpstr>財務工程</vt:lpstr>
      <vt:lpstr>財務工程</vt:lpstr>
      <vt:lpstr>龐大的金融市場</vt:lpstr>
      <vt:lpstr>PowerPoint 簡報</vt:lpstr>
      <vt:lpstr>龐大的衍生性金融商品市場</vt:lpstr>
      <vt:lpstr>人工智慧與機器學習</vt:lpstr>
      <vt:lpstr>PowerPoint 簡報</vt:lpstr>
      <vt:lpstr>PowerPoint 簡報</vt:lpstr>
      <vt:lpstr>區塊鏈與加密貨幣</vt:lpstr>
      <vt:lpstr>區塊鏈</vt:lpstr>
      <vt:lpstr>區塊鏈運作原理</vt:lpstr>
      <vt:lpstr>區塊鏈運作原理</vt:lpstr>
      <vt:lpstr>互聯網金融</vt:lpstr>
      <vt:lpstr>P2P貸款</vt:lpstr>
      <vt:lpstr>P2P網貸平台</vt:lpstr>
      <vt:lpstr>PowerPoint 簡報</vt:lpstr>
      <vt:lpstr>PowerPoint 簡報</vt:lpstr>
      <vt:lpstr>P2P為何在中國流行</vt:lpstr>
      <vt:lpstr>P2P平台貸款</vt:lpstr>
      <vt:lpstr>最近P2P風暴的新聞</vt:lpstr>
      <vt:lpstr>中國政府去槓桿政策打壓P2P</vt:lpstr>
      <vt:lpstr>PowerPoint 簡報</vt:lpstr>
      <vt:lpstr>PowerPoint 簡報</vt:lpstr>
      <vt:lpstr>問題?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比特幣與區塊鏈</dc:title>
  <dc:creator>miguellok</dc:creator>
  <cp:lastModifiedBy>miguellok</cp:lastModifiedBy>
  <cp:revision>87</cp:revision>
  <dcterms:created xsi:type="dcterms:W3CDTF">2018-08-13T08:26:04Z</dcterms:created>
  <dcterms:modified xsi:type="dcterms:W3CDTF">2019-09-23T01:20:57Z</dcterms:modified>
</cp:coreProperties>
</file>